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2"/>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416" r:id="rId14"/>
    <p:sldId id="417" r:id="rId15"/>
    <p:sldId id="418" r:id="rId16"/>
    <p:sldId id="419" r:id="rId17"/>
    <p:sldId id="420" r:id="rId18"/>
    <p:sldId id="421" r:id="rId19"/>
    <p:sldId id="422" r:id="rId20"/>
    <p:sldId id="423" r:id="rId21"/>
    <p:sldId id="424" r:id="rId22"/>
    <p:sldId id="425" r:id="rId23"/>
    <p:sldId id="426" r:id="rId24"/>
    <p:sldId id="269" r:id="rId25"/>
    <p:sldId id="409" r:id="rId26"/>
    <p:sldId id="410" r:id="rId27"/>
    <p:sldId id="411" r:id="rId28"/>
    <p:sldId id="412" r:id="rId29"/>
    <p:sldId id="413" r:id="rId30"/>
    <p:sldId id="414" r:id="rId31"/>
    <p:sldId id="415" r:id="rId32"/>
    <p:sldId id="270" r:id="rId33"/>
    <p:sldId id="271" r:id="rId34"/>
    <p:sldId id="272" r:id="rId35"/>
    <p:sldId id="273" r:id="rId36"/>
    <p:sldId id="274" r:id="rId37"/>
    <p:sldId id="275" r:id="rId38"/>
    <p:sldId id="276" r:id="rId39"/>
    <p:sldId id="427" r:id="rId40"/>
    <p:sldId id="277" r:id="rId41"/>
    <p:sldId id="278" r:id="rId42"/>
    <p:sldId id="279" r:id="rId43"/>
    <p:sldId id="280" r:id="rId44"/>
    <p:sldId id="281" r:id="rId45"/>
    <p:sldId id="282" r:id="rId46"/>
    <p:sldId id="284" r:id="rId47"/>
    <p:sldId id="285" r:id="rId48"/>
    <p:sldId id="286" r:id="rId49"/>
    <p:sldId id="287" r:id="rId50"/>
    <p:sldId id="288" r:id="rId51"/>
    <p:sldId id="289" r:id="rId52"/>
    <p:sldId id="290" r:id="rId53"/>
    <p:sldId id="291" r:id="rId54"/>
    <p:sldId id="292" r:id="rId55"/>
    <p:sldId id="293" r:id="rId56"/>
    <p:sldId id="294" r:id="rId57"/>
    <p:sldId id="295" r:id="rId58"/>
    <p:sldId id="397" r:id="rId59"/>
    <p:sldId id="398" r:id="rId60"/>
    <p:sldId id="296" r:id="rId61"/>
    <p:sldId id="297" r:id="rId62"/>
    <p:sldId id="298" r:id="rId63"/>
    <p:sldId id="299" r:id="rId64"/>
    <p:sldId id="300" r:id="rId65"/>
    <p:sldId id="301" r:id="rId66"/>
    <p:sldId id="302" r:id="rId67"/>
    <p:sldId id="303" r:id="rId68"/>
    <p:sldId id="304" r:id="rId69"/>
    <p:sldId id="399" r:id="rId70"/>
    <p:sldId id="305" r:id="rId71"/>
    <p:sldId id="306" r:id="rId72"/>
    <p:sldId id="307" r:id="rId73"/>
    <p:sldId id="393" r:id="rId74"/>
    <p:sldId id="308" r:id="rId75"/>
    <p:sldId id="309" r:id="rId76"/>
    <p:sldId id="310" r:id="rId77"/>
    <p:sldId id="400" r:id="rId78"/>
    <p:sldId id="401" r:id="rId79"/>
    <p:sldId id="311" r:id="rId80"/>
    <p:sldId id="312" r:id="rId81"/>
    <p:sldId id="314" r:id="rId82"/>
    <p:sldId id="315" r:id="rId83"/>
    <p:sldId id="316" r:id="rId84"/>
    <p:sldId id="317" r:id="rId85"/>
    <p:sldId id="318" r:id="rId86"/>
    <p:sldId id="319" r:id="rId87"/>
    <p:sldId id="428" r:id="rId88"/>
    <p:sldId id="320" r:id="rId89"/>
    <p:sldId id="321" r:id="rId90"/>
    <p:sldId id="322" r:id="rId91"/>
    <p:sldId id="402" r:id="rId92"/>
    <p:sldId id="403" r:id="rId93"/>
    <p:sldId id="323" r:id="rId94"/>
    <p:sldId id="324" r:id="rId95"/>
    <p:sldId id="404" r:id="rId96"/>
    <p:sldId id="325" r:id="rId97"/>
    <p:sldId id="326" r:id="rId98"/>
    <p:sldId id="327" r:id="rId99"/>
    <p:sldId id="328" r:id="rId100"/>
    <p:sldId id="329" r:id="rId101"/>
    <p:sldId id="330" r:id="rId102"/>
    <p:sldId id="331" r:id="rId103"/>
    <p:sldId id="332" r:id="rId104"/>
    <p:sldId id="405" r:id="rId105"/>
    <p:sldId id="406" r:id="rId106"/>
    <p:sldId id="333" r:id="rId107"/>
    <p:sldId id="334" r:id="rId108"/>
    <p:sldId id="335" r:id="rId109"/>
    <p:sldId id="336" r:id="rId110"/>
    <p:sldId id="337" r:id="rId111"/>
    <p:sldId id="338" r:id="rId112"/>
    <p:sldId id="339" r:id="rId113"/>
    <p:sldId id="340" r:id="rId114"/>
    <p:sldId id="341" r:id="rId115"/>
    <p:sldId id="342" r:id="rId116"/>
    <p:sldId id="343" r:id="rId117"/>
    <p:sldId id="394" r:id="rId118"/>
    <p:sldId id="344" r:id="rId119"/>
    <p:sldId id="345" r:id="rId120"/>
    <p:sldId id="395" r:id="rId121"/>
    <p:sldId id="346" r:id="rId122"/>
    <p:sldId id="347" r:id="rId123"/>
    <p:sldId id="348" r:id="rId124"/>
    <p:sldId id="349" r:id="rId125"/>
    <p:sldId id="350" r:id="rId126"/>
    <p:sldId id="351" r:id="rId127"/>
    <p:sldId id="352" r:id="rId128"/>
    <p:sldId id="353" r:id="rId129"/>
    <p:sldId id="354" r:id="rId130"/>
    <p:sldId id="355" r:id="rId131"/>
    <p:sldId id="356" r:id="rId132"/>
    <p:sldId id="357" r:id="rId133"/>
    <p:sldId id="358" r:id="rId134"/>
    <p:sldId id="359" r:id="rId135"/>
    <p:sldId id="360" r:id="rId136"/>
    <p:sldId id="361" r:id="rId137"/>
    <p:sldId id="408" r:id="rId138"/>
    <p:sldId id="362" r:id="rId139"/>
    <p:sldId id="363" r:id="rId140"/>
    <p:sldId id="364" r:id="rId141"/>
    <p:sldId id="365" r:id="rId142"/>
    <p:sldId id="366" r:id="rId143"/>
    <p:sldId id="367" r:id="rId144"/>
    <p:sldId id="368" r:id="rId145"/>
    <p:sldId id="369" r:id="rId146"/>
    <p:sldId id="370" r:id="rId147"/>
    <p:sldId id="371" r:id="rId148"/>
    <p:sldId id="407" r:id="rId149"/>
    <p:sldId id="372" r:id="rId150"/>
    <p:sldId id="373" r:id="rId151"/>
    <p:sldId id="374" r:id="rId152"/>
    <p:sldId id="375" r:id="rId153"/>
    <p:sldId id="376" r:id="rId154"/>
    <p:sldId id="377" r:id="rId155"/>
    <p:sldId id="378" r:id="rId156"/>
    <p:sldId id="379" r:id="rId157"/>
    <p:sldId id="380" r:id="rId158"/>
    <p:sldId id="381" r:id="rId159"/>
    <p:sldId id="382" r:id="rId160"/>
    <p:sldId id="383" r:id="rId161"/>
    <p:sldId id="396" r:id="rId162"/>
    <p:sldId id="384" r:id="rId163"/>
    <p:sldId id="385" r:id="rId164"/>
    <p:sldId id="386" r:id="rId165"/>
    <p:sldId id="387" r:id="rId166"/>
    <p:sldId id="388" r:id="rId167"/>
    <p:sldId id="389" r:id="rId168"/>
    <p:sldId id="390" r:id="rId169"/>
    <p:sldId id="391" r:id="rId170"/>
    <p:sldId id="392" r:id="rId1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71" autoAdjust="0"/>
    <p:restoredTop sz="94660"/>
  </p:normalViewPr>
  <p:slideViewPr>
    <p:cSldViewPr snapToGrid="0">
      <p:cViewPr varScale="1">
        <p:scale>
          <a:sx n="86" d="100"/>
          <a:sy n="86" d="100"/>
        </p:scale>
        <p:origin x="75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D098F2-9752-4E5E-BAF5-5665D2F66B5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fr-FR"/>
        </a:p>
      </dgm:t>
    </dgm:pt>
    <dgm:pt modelId="{F7D60731-A9F9-4CBA-BE2D-F762566FC842}">
      <dgm:prSet phldrT="[Texte]"/>
      <dgm:spPr/>
      <dgm:t>
        <a:bodyPr/>
        <a:lstStyle/>
        <a:p>
          <a:r>
            <a:rPr lang="fr-FR" dirty="0"/>
            <a:t>A</a:t>
          </a:r>
        </a:p>
      </dgm:t>
    </dgm:pt>
    <dgm:pt modelId="{D2EA85AA-F0AF-4211-B64E-11B7DB7548F2}" type="parTrans" cxnId="{6AAE6C60-6B4E-440C-A903-4277E4157FE2}">
      <dgm:prSet/>
      <dgm:spPr/>
      <dgm:t>
        <a:bodyPr/>
        <a:lstStyle/>
        <a:p>
          <a:endParaRPr lang="fr-FR"/>
        </a:p>
      </dgm:t>
    </dgm:pt>
    <dgm:pt modelId="{62078733-B0C1-4E1D-B331-82D3C8DD2F70}" type="sibTrans" cxnId="{6AAE6C60-6B4E-440C-A903-4277E4157FE2}">
      <dgm:prSet/>
      <dgm:spPr/>
      <dgm:t>
        <a:bodyPr/>
        <a:lstStyle/>
        <a:p>
          <a:endParaRPr lang="fr-FR"/>
        </a:p>
      </dgm:t>
    </dgm:pt>
    <dgm:pt modelId="{537C01BC-1A30-48A7-87C7-487A04AC7D0A}">
      <dgm:prSet phldrT="[Texte]"/>
      <dgm:spPr/>
      <dgm:t>
        <a:bodyPr/>
        <a:lstStyle/>
        <a:p>
          <a:r>
            <a:rPr lang="fr-FR" dirty="0"/>
            <a:t>P</a:t>
          </a:r>
        </a:p>
      </dgm:t>
    </dgm:pt>
    <dgm:pt modelId="{D4EE3079-9968-4676-A412-8251FE7DCBDE}" type="parTrans" cxnId="{CD812FF5-4C2A-4826-99CD-CF5636AA02F7}">
      <dgm:prSet/>
      <dgm:spPr/>
      <dgm:t>
        <a:bodyPr/>
        <a:lstStyle/>
        <a:p>
          <a:endParaRPr lang="fr-FR"/>
        </a:p>
      </dgm:t>
    </dgm:pt>
    <dgm:pt modelId="{37016A2E-063B-4C36-BDC6-28C835B8C36D}" type="sibTrans" cxnId="{CD812FF5-4C2A-4826-99CD-CF5636AA02F7}">
      <dgm:prSet/>
      <dgm:spPr/>
      <dgm:t>
        <a:bodyPr/>
        <a:lstStyle/>
        <a:p>
          <a:endParaRPr lang="fr-FR"/>
        </a:p>
      </dgm:t>
    </dgm:pt>
    <dgm:pt modelId="{9CBFD4B0-C68F-45F9-9613-ED818FB851AE}">
      <dgm:prSet phldrT="[Texte]"/>
      <dgm:spPr/>
      <dgm:t>
        <a:bodyPr/>
        <a:lstStyle/>
        <a:p>
          <a:r>
            <a:rPr lang="fr-FR" dirty="0"/>
            <a:t>C</a:t>
          </a:r>
        </a:p>
      </dgm:t>
    </dgm:pt>
    <dgm:pt modelId="{BEDFDB06-7DA0-435B-8466-CC18424AEFCA}" type="parTrans" cxnId="{1F791030-8696-4EE8-B6CD-F86A871CAA56}">
      <dgm:prSet/>
      <dgm:spPr/>
      <dgm:t>
        <a:bodyPr/>
        <a:lstStyle/>
        <a:p>
          <a:endParaRPr lang="fr-FR"/>
        </a:p>
      </dgm:t>
    </dgm:pt>
    <dgm:pt modelId="{367E297B-A6E4-4766-BBA4-C9015D94AFD0}" type="sibTrans" cxnId="{1F791030-8696-4EE8-B6CD-F86A871CAA56}">
      <dgm:prSet/>
      <dgm:spPr/>
      <dgm:t>
        <a:bodyPr/>
        <a:lstStyle/>
        <a:p>
          <a:endParaRPr lang="fr-FR"/>
        </a:p>
      </dgm:t>
    </dgm:pt>
    <dgm:pt modelId="{0B36A924-AB87-4F5F-B0BD-E105B1A46CFE}">
      <dgm:prSet phldrT="[Texte]"/>
      <dgm:spPr/>
      <dgm:t>
        <a:bodyPr/>
        <a:lstStyle/>
        <a:p>
          <a:r>
            <a:rPr lang="fr-FR" dirty="0"/>
            <a:t>D</a:t>
          </a:r>
        </a:p>
      </dgm:t>
    </dgm:pt>
    <dgm:pt modelId="{E37585A8-DCF0-473C-9751-ACE1E7360B74}" type="parTrans" cxnId="{69A2FE73-0436-4C86-9669-7FAF61DDDFCE}">
      <dgm:prSet/>
      <dgm:spPr/>
      <dgm:t>
        <a:bodyPr/>
        <a:lstStyle/>
        <a:p>
          <a:endParaRPr lang="fr-FR"/>
        </a:p>
      </dgm:t>
    </dgm:pt>
    <dgm:pt modelId="{03E3D7A0-967E-4D18-9EC3-1CF505F51784}" type="sibTrans" cxnId="{69A2FE73-0436-4C86-9669-7FAF61DDDFCE}">
      <dgm:prSet/>
      <dgm:spPr/>
      <dgm:t>
        <a:bodyPr/>
        <a:lstStyle/>
        <a:p>
          <a:endParaRPr lang="fr-FR"/>
        </a:p>
      </dgm:t>
    </dgm:pt>
    <dgm:pt modelId="{4A359B59-D20A-4D38-B660-C8DC6128EEB7}" type="pres">
      <dgm:prSet presAssocID="{D2D098F2-9752-4E5E-BAF5-5665D2F66B59}" presName="matrix" presStyleCnt="0">
        <dgm:presLayoutVars>
          <dgm:chMax val="1"/>
          <dgm:dir/>
          <dgm:resizeHandles val="exact"/>
        </dgm:presLayoutVars>
      </dgm:prSet>
      <dgm:spPr/>
    </dgm:pt>
    <dgm:pt modelId="{F06BF03C-AA23-469F-822C-599427CC8228}" type="pres">
      <dgm:prSet presAssocID="{D2D098F2-9752-4E5E-BAF5-5665D2F66B59}" presName="axisShape" presStyleLbl="bgShp" presStyleIdx="0" presStyleCnt="1"/>
      <dgm:spPr/>
    </dgm:pt>
    <dgm:pt modelId="{E7C5DA59-734B-4914-9544-E971CD9D2841}" type="pres">
      <dgm:prSet presAssocID="{D2D098F2-9752-4E5E-BAF5-5665D2F66B59}" presName="rect1" presStyleLbl="node1" presStyleIdx="0" presStyleCnt="4">
        <dgm:presLayoutVars>
          <dgm:chMax val="0"/>
          <dgm:chPref val="0"/>
          <dgm:bulletEnabled val="1"/>
        </dgm:presLayoutVars>
      </dgm:prSet>
      <dgm:spPr/>
    </dgm:pt>
    <dgm:pt modelId="{511270E9-244E-4206-BE08-D563008EA7CE}" type="pres">
      <dgm:prSet presAssocID="{D2D098F2-9752-4E5E-BAF5-5665D2F66B59}" presName="rect2" presStyleLbl="node1" presStyleIdx="1" presStyleCnt="4">
        <dgm:presLayoutVars>
          <dgm:chMax val="0"/>
          <dgm:chPref val="0"/>
          <dgm:bulletEnabled val="1"/>
        </dgm:presLayoutVars>
      </dgm:prSet>
      <dgm:spPr/>
    </dgm:pt>
    <dgm:pt modelId="{C3BEFBCF-63E6-45F3-8F68-A775AC019E39}" type="pres">
      <dgm:prSet presAssocID="{D2D098F2-9752-4E5E-BAF5-5665D2F66B59}" presName="rect3" presStyleLbl="node1" presStyleIdx="2" presStyleCnt="4">
        <dgm:presLayoutVars>
          <dgm:chMax val="0"/>
          <dgm:chPref val="0"/>
          <dgm:bulletEnabled val="1"/>
        </dgm:presLayoutVars>
      </dgm:prSet>
      <dgm:spPr/>
    </dgm:pt>
    <dgm:pt modelId="{0895B3B8-E73D-481A-94C8-357AFB1F31C0}" type="pres">
      <dgm:prSet presAssocID="{D2D098F2-9752-4E5E-BAF5-5665D2F66B59}" presName="rect4" presStyleLbl="node1" presStyleIdx="3" presStyleCnt="4">
        <dgm:presLayoutVars>
          <dgm:chMax val="0"/>
          <dgm:chPref val="0"/>
          <dgm:bulletEnabled val="1"/>
        </dgm:presLayoutVars>
      </dgm:prSet>
      <dgm:spPr/>
    </dgm:pt>
  </dgm:ptLst>
  <dgm:cxnLst>
    <dgm:cxn modelId="{C16FED1D-BF4E-42A5-B83A-104DF2E6A76C}" type="presOf" srcId="{D2D098F2-9752-4E5E-BAF5-5665D2F66B59}" destId="{4A359B59-D20A-4D38-B660-C8DC6128EEB7}" srcOrd="0" destOrd="0" presId="urn:microsoft.com/office/officeart/2005/8/layout/matrix2"/>
    <dgm:cxn modelId="{A67B9F25-0F4D-468B-8D5A-0965397BBAC4}" type="presOf" srcId="{9CBFD4B0-C68F-45F9-9613-ED818FB851AE}" destId="{C3BEFBCF-63E6-45F3-8F68-A775AC019E39}" srcOrd="0" destOrd="0" presId="urn:microsoft.com/office/officeart/2005/8/layout/matrix2"/>
    <dgm:cxn modelId="{1F791030-8696-4EE8-B6CD-F86A871CAA56}" srcId="{D2D098F2-9752-4E5E-BAF5-5665D2F66B59}" destId="{9CBFD4B0-C68F-45F9-9613-ED818FB851AE}" srcOrd="2" destOrd="0" parTransId="{BEDFDB06-7DA0-435B-8466-CC18424AEFCA}" sibTransId="{367E297B-A6E4-4766-BBA4-C9015D94AFD0}"/>
    <dgm:cxn modelId="{6AAE6C60-6B4E-440C-A903-4277E4157FE2}" srcId="{D2D098F2-9752-4E5E-BAF5-5665D2F66B59}" destId="{F7D60731-A9F9-4CBA-BE2D-F762566FC842}" srcOrd="0" destOrd="0" parTransId="{D2EA85AA-F0AF-4211-B64E-11B7DB7548F2}" sibTransId="{62078733-B0C1-4E1D-B331-82D3C8DD2F70}"/>
    <dgm:cxn modelId="{69A2FE73-0436-4C86-9669-7FAF61DDDFCE}" srcId="{D2D098F2-9752-4E5E-BAF5-5665D2F66B59}" destId="{0B36A924-AB87-4F5F-B0BD-E105B1A46CFE}" srcOrd="3" destOrd="0" parTransId="{E37585A8-DCF0-473C-9751-ACE1E7360B74}" sibTransId="{03E3D7A0-967E-4D18-9EC3-1CF505F51784}"/>
    <dgm:cxn modelId="{CA75A09B-1E8D-4AEB-8078-2F7016910B3A}" type="presOf" srcId="{0B36A924-AB87-4F5F-B0BD-E105B1A46CFE}" destId="{0895B3B8-E73D-481A-94C8-357AFB1F31C0}" srcOrd="0" destOrd="0" presId="urn:microsoft.com/office/officeart/2005/8/layout/matrix2"/>
    <dgm:cxn modelId="{DB5861B3-115F-4D3F-AD17-DAD314010E34}" type="presOf" srcId="{F7D60731-A9F9-4CBA-BE2D-F762566FC842}" destId="{E7C5DA59-734B-4914-9544-E971CD9D2841}" srcOrd="0" destOrd="0" presId="urn:microsoft.com/office/officeart/2005/8/layout/matrix2"/>
    <dgm:cxn modelId="{5A4BAAD5-5F48-4655-836C-02568952C1D4}" type="presOf" srcId="{537C01BC-1A30-48A7-87C7-487A04AC7D0A}" destId="{511270E9-244E-4206-BE08-D563008EA7CE}" srcOrd="0" destOrd="0" presId="urn:microsoft.com/office/officeart/2005/8/layout/matrix2"/>
    <dgm:cxn modelId="{CD812FF5-4C2A-4826-99CD-CF5636AA02F7}" srcId="{D2D098F2-9752-4E5E-BAF5-5665D2F66B59}" destId="{537C01BC-1A30-48A7-87C7-487A04AC7D0A}" srcOrd="1" destOrd="0" parTransId="{D4EE3079-9968-4676-A412-8251FE7DCBDE}" sibTransId="{37016A2E-063B-4C36-BDC6-28C835B8C36D}"/>
    <dgm:cxn modelId="{DD8B6CD7-9FEA-4D38-A33A-8C6D3DCD8A0D}" type="presParOf" srcId="{4A359B59-D20A-4D38-B660-C8DC6128EEB7}" destId="{F06BF03C-AA23-469F-822C-599427CC8228}" srcOrd="0" destOrd="0" presId="urn:microsoft.com/office/officeart/2005/8/layout/matrix2"/>
    <dgm:cxn modelId="{705A1E88-0913-4B46-BD82-BB3B8B5E030D}" type="presParOf" srcId="{4A359B59-D20A-4D38-B660-C8DC6128EEB7}" destId="{E7C5DA59-734B-4914-9544-E971CD9D2841}" srcOrd="1" destOrd="0" presId="urn:microsoft.com/office/officeart/2005/8/layout/matrix2"/>
    <dgm:cxn modelId="{DD3CAF54-97CF-448C-8D24-80A30669D442}" type="presParOf" srcId="{4A359B59-D20A-4D38-B660-C8DC6128EEB7}" destId="{511270E9-244E-4206-BE08-D563008EA7CE}" srcOrd="2" destOrd="0" presId="urn:microsoft.com/office/officeart/2005/8/layout/matrix2"/>
    <dgm:cxn modelId="{3B07E58B-2FFF-45AB-B2AF-6A8592C4A78E}" type="presParOf" srcId="{4A359B59-D20A-4D38-B660-C8DC6128EEB7}" destId="{C3BEFBCF-63E6-45F3-8F68-A775AC019E39}" srcOrd="3" destOrd="0" presId="urn:microsoft.com/office/officeart/2005/8/layout/matrix2"/>
    <dgm:cxn modelId="{F298B023-CAD3-431E-8605-8C70EBA1A789}" type="presParOf" srcId="{4A359B59-D20A-4D38-B660-C8DC6128EEB7}" destId="{0895B3B8-E73D-481A-94C8-357AFB1F31C0}"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BF03C-AA23-469F-822C-599427CC8228}">
      <dsp:nvSpPr>
        <dsp:cNvPr id="0" name=""/>
        <dsp:cNvSpPr/>
      </dsp:nvSpPr>
      <dsp:spPr>
        <a:xfrm>
          <a:off x="1107318" y="0"/>
          <a:ext cx="3170163" cy="3170163"/>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C5DA59-734B-4914-9544-E971CD9D2841}">
      <dsp:nvSpPr>
        <dsp:cNvPr id="0" name=""/>
        <dsp:cNvSpPr/>
      </dsp:nvSpPr>
      <dsp:spPr>
        <a:xfrm>
          <a:off x="1313379" y="206060"/>
          <a:ext cx="1268065" cy="126806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fr-FR" sz="5400" kern="1200" dirty="0"/>
            <a:t>A</a:t>
          </a:r>
        </a:p>
      </dsp:txBody>
      <dsp:txXfrm>
        <a:off x="1375281" y="267962"/>
        <a:ext cx="1144261" cy="1144261"/>
      </dsp:txXfrm>
    </dsp:sp>
    <dsp:sp modelId="{511270E9-244E-4206-BE08-D563008EA7CE}">
      <dsp:nvSpPr>
        <dsp:cNvPr id="0" name=""/>
        <dsp:cNvSpPr/>
      </dsp:nvSpPr>
      <dsp:spPr>
        <a:xfrm>
          <a:off x="2803355" y="206060"/>
          <a:ext cx="1268065" cy="126806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fr-FR" sz="5400" kern="1200" dirty="0"/>
            <a:t>P</a:t>
          </a:r>
        </a:p>
      </dsp:txBody>
      <dsp:txXfrm>
        <a:off x="2865257" y="267962"/>
        <a:ext cx="1144261" cy="1144261"/>
      </dsp:txXfrm>
    </dsp:sp>
    <dsp:sp modelId="{C3BEFBCF-63E6-45F3-8F68-A775AC019E39}">
      <dsp:nvSpPr>
        <dsp:cNvPr id="0" name=""/>
        <dsp:cNvSpPr/>
      </dsp:nvSpPr>
      <dsp:spPr>
        <a:xfrm>
          <a:off x="1313379" y="1696037"/>
          <a:ext cx="1268065" cy="126806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fr-FR" sz="5400" kern="1200" dirty="0"/>
            <a:t>C</a:t>
          </a:r>
        </a:p>
      </dsp:txBody>
      <dsp:txXfrm>
        <a:off x="1375281" y="1757939"/>
        <a:ext cx="1144261" cy="1144261"/>
      </dsp:txXfrm>
    </dsp:sp>
    <dsp:sp modelId="{0895B3B8-E73D-481A-94C8-357AFB1F31C0}">
      <dsp:nvSpPr>
        <dsp:cNvPr id="0" name=""/>
        <dsp:cNvSpPr/>
      </dsp:nvSpPr>
      <dsp:spPr>
        <a:xfrm>
          <a:off x="2803355" y="1696037"/>
          <a:ext cx="1268065" cy="126806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fr-FR" sz="5400" kern="1200" dirty="0"/>
            <a:t>D</a:t>
          </a:r>
        </a:p>
      </dsp:txBody>
      <dsp:txXfrm>
        <a:off x="2865257" y="1757939"/>
        <a:ext cx="1144261" cy="1144261"/>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7F116B-DED2-4CB2-8C20-8E524AE90269}" type="datetimeFigureOut">
              <a:rPr lang="fr-FR" smtClean="0"/>
              <a:pPr/>
              <a:t>11/11/2025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38BA6-37AB-479C-873A-D054C0ACB8C1}" type="slidenum">
              <a:rPr lang="fr-FR" smtClean="0"/>
              <a:pPr/>
              <a:t>‹N°›</a:t>
            </a:fld>
            <a:endParaRPr lang="fr-FR"/>
          </a:p>
        </p:txBody>
      </p:sp>
    </p:spTree>
    <p:extLst>
      <p:ext uri="{BB962C8B-B14F-4D97-AF65-F5344CB8AC3E}">
        <p14:creationId xmlns:p14="http://schemas.microsoft.com/office/powerpoint/2010/main" val="2001168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4238BA6-37AB-479C-873A-D054C0ACB8C1}" type="slidenum">
              <a:rPr lang="fr-FR" smtClean="0"/>
              <a:pPr/>
              <a:t>1</a:t>
            </a:fld>
            <a:endParaRPr lang="fr-FR"/>
          </a:p>
        </p:txBody>
      </p:sp>
    </p:spTree>
    <p:extLst>
      <p:ext uri="{BB962C8B-B14F-4D97-AF65-F5344CB8AC3E}">
        <p14:creationId xmlns:p14="http://schemas.microsoft.com/office/powerpoint/2010/main" val="711503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4238BA6-37AB-479C-873A-D054C0ACB8C1}" type="slidenum">
              <a:rPr lang="fr-FR" smtClean="0"/>
              <a:pPr/>
              <a:t>2</a:t>
            </a:fld>
            <a:endParaRPr lang="fr-FR"/>
          </a:p>
        </p:txBody>
      </p:sp>
    </p:spTree>
    <p:extLst>
      <p:ext uri="{BB962C8B-B14F-4D97-AF65-F5344CB8AC3E}">
        <p14:creationId xmlns:p14="http://schemas.microsoft.com/office/powerpoint/2010/main" val="413927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51BF1E81-8108-495E-BC64-2A96AFC6F07E}" type="datetime1">
              <a:rPr lang="fr-FR" smtClean="0"/>
              <a:pPr/>
              <a:t>11/11/2025</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fr-FR"/>
              <a:t>Modifiez le style du titre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A7661DC-9164-4D74-B133-D2D744C8D4D0}" type="datetime1">
              <a:rPr lang="fr-FR" smtClean="0"/>
              <a:pPr/>
              <a:t>11/11/2025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ABDDC430-110C-4DB4-AF0D-3DF0E2D34792}" type="datetime1">
              <a:rPr lang="fr-FR" smtClean="0"/>
              <a:pPr/>
              <a:t>11/11/2025</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fr-FR"/>
              <a:t>Modifiez le style du titre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90DB3231-5C7F-475C-B44D-1B2E617DDBF6}" type="datetime1">
              <a:rPr lang="fr-FR" smtClean="0"/>
              <a:pPr/>
              <a:t>11/11/2025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fr-FR"/>
              <a:t>Modifiez le style du titre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0D8829F-2EED-4DE3-A024-262297BA8288}" type="datetime1">
              <a:rPr lang="fr-FR" smtClean="0"/>
              <a:pPr/>
              <a:t>11/11/2025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979E46EF-47F7-439E-A922-55ADE9CB8896}" type="datetime1">
              <a:rPr lang="fr-FR" smtClean="0"/>
              <a:pPr/>
              <a:t>11/11/2025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3189ED-D0F0-40FE-8E83-604427DC712D}" type="datetime1">
              <a:rPr lang="fr-FR" smtClean="0"/>
              <a:pPr/>
              <a:t>11/11/2025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fr-FR"/>
              <a:t>Modifiez le style du titre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D93C047-DE5D-472D-80A2-F92819A46B0B}" type="datetime1">
              <a:rPr lang="fr-FR" smtClean="0"/>
              <a:pPr/>
              <a:t>11/11/2025</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95C5EB3F-63E7-4910-870B-D5D831F8F862}" type="datetime1">
              <a:rPr lang="fr-FR" smtClean="0"/>
              <a:pPr/>
              <a:t>11/11/2025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4DB2E8C-D59A-4EF4-B6B1-1C13600BDEFB}" type="datetime1">
              <a:rPr lang="fr-FR" smtClean="0"/>
              <a:pPr/>
              <a:t>11/11/2025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F8D54B04-FCF1-4625-BBE7-9905EB99B048}" type="datetime1">
              <a:rPr lang="fr-FR" smtClean="0"/>
              <a:pPr/>
              <a:t>11/11/2025</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842FFC2-0F91-41F8-9B63-0BEC7E89FAF2}" type="datetime1">
              <a:rPr lang="fr-FR" smtClean="0"/>
              <a:pPr/>
              <a:t>11/11/2025</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‹N°›</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972110" y="1491120"/>
            <a:ext cx="7867350" cy="1475013"/>
          </a:xfrm>
        </p:spPr>
        <p:txBody>
          <a:bodyPr>
            <a:noAutofit/>
          </a:bodyPr>
          <a:lstStyle/>
          <a:p>
            <a:pPr algn="ctr"/>
            <a:br>
              <a:rPr lang="fr-FR" sz="4400" dirty="0"/>
            </a:br>
            <a:br>
              <a:rPr lang="fr-FR" sz="4400" dirty="0"/>
            </a:br>
            <a:br>
              <a:rPr lang="fr-FR" sz="4400" dirty="0"/>
            </a:br>
            <a:r>
              <a:rPr lang="fr-FR" sz="4700" cap="small" dirty="0"/>
              <a:t>Management</a:t>
            </a:r>
            <a:r>
              <a:rPr lang="fr-FR" sz="5400" cap="small" dirty="0"/>
              <a:t> </a:t>
            </a:r>
            <a:r>
              <a:rPr lang="fr-FR" sz="4700" cap="small" dirty="0"/>
              <a:t>de la Qualité</a:t>
            </a:r>
            <a:br>
              <a:rPr lang="fr-FR" sz="4400" dirty="0"/>
            </a:br>
            <a:r>
              <a:rPr lang="fr-FR" sz="4900" cap="small" dirty="0"/>
              <a:t>Les exigences de la</a:t>
            </a:r>
            <a:r>
              <a:rPr lang="fr-FR" sz="3200" cap="small" dirty="0"/>
              <a:t> </a:t>
            </a:r>
            <a:r>
              <a:rPr lang="fr-FR" sz="4900" cap="small" dirty="0"/>
              <a:t>Norme            </a:t>
            </a:r>
            <a:r>
              <a:rPr lang="fr-FR" sz="4400" cap="small" dirty="0"/>
              <a:t>ISO 9001:2015</a:t>
            </a: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61" y="3297151"/>
            <a:ext cx="3631234" cy="2743402"/>
          </a:xfrm>
          <a:prstGeom prst="rect">
            <a:avLst/>
          </a:prstGeom>
        </p:spPr>
      </p:pic>
      <p:sp>
        <p:nvSpPr>
          <p:cNvPr id="6" name="ZoneTexte 5"/>
          <p:cNvSpPr txBox="1"/>
          <p:nvPr/>
        </p:nvSpPr>
        <p:spPr>
          <a:xfrm>
            <a:off x="6359382" y="5692199"/>
            <a:ext cx="5240357" cy="523220"/>
          </a:xfrm>
          <a:prstGeom prst="rect">
            <a:avLst/>
          </a:prstGeom>
          <a:noFill/>
        </p:spPr>
        <p:txBody>
          <a:bodyPr wrap="square" rtlCol="0">
            <a:spAutoFit/>
          </a:bodyPr>
          <a:lstStyle/>
          <a:p>
            <a:r>
              <a:rPr lang="fr-FR" sz="1400" dirty="0">
                <a:solidFill>
                  <a:schemeClr val="bg1"/>
                </a:solidFill>
              </a:rPr>
              <a:t>M.  ABDALLAH LEAD AUDITOR QHSE</a:t>
            </a:r>
          </a:p>
          <a:p>
            <a:r>
              <a:rPr lang="fr-FR" sz="1400" dirty="0">
                <a:solidFill>
                  <a:schemeClr val="bg1"/>
                </a:solidFill>
              </a:rPr>
              <a:t>E-mail : saoudiexpert33@yahoo.fr </a:t>
            </a:r>
          </a:p>
        </p:txBody>
      </p:sp>
      <p:pic>
        <p:nvPicPr>
          <p:cNvPr id="3" name="Image 2">
            <a:extLst>
              <a:ext uri="{FF2B5EF4-FFF2-40B4-BE49-F238E27FC236}">
                <a16:creationId xmlns:a16="http://schemas.microsoft.com/office/drawing/2014/main" id="{EC75DBCC-43E3-E0EC-C4E5-1C71A9AD3B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0741" y="3088888"/>
            <a:ext cx="3397415" cy="2408663"/>
          </a:xfrm>
          <a:prstGeom prst="rect">
            <a:avLst/>
          </a:prstGeom>
        </p:spPr>
      </p:pic>
    </p:spTree>
    <p:extLst>
      <p:ext uri="{BB962C8B-B14F-4D97-AF65-F5344CB8AC3E}">
        <p14:creationId xmlns:p14="http://schemas.microsoft.com/office/powerpoint/2010/main" val="1293360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81192" y="1104766"/>
            <a:ext cx="11029616" cy="418306"/>
          </a:xfrm>
        </p:spPr>
        <p:txBody>
          <a:bodyPr>
            <a:noAutofit/>
          </a:bodyPr>
          <a:lstStyle/>
          <a:p>
            <a:r>
              <a:rPr lang="fr-FR" sz="3600" cap="none" dirty="0"/>
              <a:t>PRINCIPALES ÉVOLUTIONS</a:t>
            </a:r>
          </a:p>
        </p:txBody>
      </p:sp>
      <p:graphicFrame>
        <p:nvGraphicFramePr>
          <p:cNvPr id="8" name="Tableau 7"/>
          <p:cNvGraphicFramePr>
            <a:graphicFrameLocks noGrp="1"/>
          </p:cNvGraphicFramePr>
          <p:nvPr>
            <p:extLst>
              <p:ext uri="{D42A27DB-BD31-4B8C-83A1-F6EECF244321}">
                <p14:modId xmlns:p14="http://schemas.microsoft.com/office/powerpoint/2010/main" val="1910783306"/>
              </p:ext>
            </p:extLst>
          </p:nvPr>
        </p:nvGraphicFramePr>
        <p:xfrm>
          <a:off x="355532" y="2021983"/>
          <a:ext cx="10934946" cy="3535680"/>
        </p:xfrm>
        <a:graphic>
          <a:graphicData uri="http://schemas.openxmlformats.org/drawingml/2006/table">
            <a:tbl>
              <a:tblPr bandRow="1">
                <a:tableStyleId>{2D5ABB26-0587-4C30-8999-92F81FD0307C}</a:tableStyleId>
              </a:tblPr>
              <a:tblGrid>
                <a:gridCol w="3263431">
                  <a:extLst>
                    <a:ext uri="{9D8B030D-6E8A-4147-A177-3AD203B41FA5}">
                      <a16:colId xmlns:a16="http://schemas.microsoft.com/office/drawing/2014/main" val="20000"/>
                    </a:ext>
                  </a:extLst>
                </a:gridCol>
                <a:gridCol w="450761">
                  <a:extLst>
                    <a:ext uri="{9D8B030D-6E8A-4147-A177-3AD203B41FA5}">
                      <a16:colId xmlns:a16="http://schemas.microsoft.com/office/drawing/2014/main" val="20001"/>
                    </a:ext>
                  </a:extLst>
                </a:gridCol>
                <a:gridCol w="7220754">
                  <a:extLst>
                    <a:ext uri="{9D8B030D-6E8A-4147-A177-3AD203B41FA5}">
                      <a16:colId xmlns:a16="http://schemas.microsoft.com/office/drawing/2014/main" val="20002"/>
                    </a:ext>
                  </a:extLst>
                </a:gridCol>
              </a:tblGrid>
              <a:tr h="483090">
                <a:tc>
                  <a:txBody>
                    <a:bodyPr/>
                    <a:lstStyle/>
                    <a:p>
                      <a:pPr>
                        <a:spcAft>
                          <a:spcPts val="600"/>
                        </a:spcAft>
                      </a:pPr>
                      <a:r>
                        <a:rPr lang="fr-FR" sz="2800" dirty="0"/>
                        <a:t>ISO 9001:2008</a:t>
                      </a:r>
                    </a:p>
                  </a:txBody>
                  <a:tcPr/>
                </a:tc>
                <a:tc>
                  <a:txBody>
                    <a:bodyPr/>
                    <a:lstStyle/>
                    <a:p>
                      <a:endParaRPr lang="fr-FR" sz="2800" dirty="0"/>
                    </a:p>
                  </a:txBody>
                  <a:tcPr/>
                </a:tc>
                <a:tc>
                  <a:txBody>
                    <a:bodyPr/>
                    <a:lstStyle/>
                    <a:p>
                      <a:r>
                        <a:rPr lang="fr-FR" sz="2800" dirty="0"/>
                        <a:t>Nouvelle</a:t>
                      </a:r>
                      <a:r>
                        <a:rPr lang="fr-FR" sz="2800" baseline="0" dirty="0"/>
                        <a:t> version – Septembre 2015</a:t>
                      </a:r>
                      <a:endParaRPr lang="fr-FR" sz="2800" dirty="0"/>
                    </a:p>
                  </a:txBody>
                  <a:tcPr/>
                </a:tc>
                <a:extLst>
                  <a:ext uri="{0D108BD9-81ED-4DB2-BD59-A6C34878D82A}">
                    <a16:rowId xmlns:a16="http://schemas.microsoft.com/office/drawing/2014/main" val="10000"/>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2800" dirty="0"/>
                        <a:t>ISO 9000:2005</a:t>
                      </a:r>
                    </a:p>
                  </a:txBody>
                  <a:tcPr/>
                </a:tc>
                <a:tc>
                  <a:txBody>
                    <a:bodyPr/>
                    <a:lstStyle/>
                    <a:p>
                      <a:endParaRPr lang="fr-FR" sz="2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2800" dirty="0"/>
                        <a:t>Nouvelle</a:t>
                      </a:r>
                      <a:r>
                        <a:rPr lang="fr-FR" sz="2800" baseline="0" dirty="0"/>
                        <a:t> version – Janvier 2015</a:t>
                      </a:r>
                      <a:endParaRPr lang="fr-FR" sz="2800" dirty="0"/>
                    </a:p>
                  </a:txBody>
                  <a:tcPr/>
                </a:tc>
                <a:extLst>
                  <a:ext uri="{0D108BD9-81ED-4DB2-BD59-A6C34878D82A}">
                    <a16:rowId xmlns:a16="http://schemas.microsoft.com/office/drawing/2014/main" val="10001"/>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2800" dirty="0"/>
                        <a:t>ISO 14001:2004</a:t>
                      </a:r>
                    </a:p>
                  </a:txBody>
                  <a:tcPr/>
                </a:tc>
                <a:tc>
                  <a:txBody>
                    <a:bodyPr/>
                    <a:lstStyle/>
                    <a:p>
                      <a:endParaRPr lang="fr-FR" sz="2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2800" dirty="0"/>
                        <a:t>Nouvelle</a:t>
                      </a:r>
                      <a:r>
                        <a:rPr lang="fr-FR" sz="2800" baseline="0" dirty="0"/>
                        <a:t> version – Septembre 2015</a:t>
                      </a:r>
                      <a:endParaRPr lang="fr-FR" sz="2800" dirty="0"/>
                    </a:p>
                  </a:txBody>
                  <a:tcPr/>
                </a:tc>
                <a:extLst>
                  <a:ext uri="{0D108BD9-81ED-4DB2-BD59-A6C34878D82A}">
                    <a16:rowId xmlns:a16="http://schemas.microsoft.com/office/drawing/2014/main" val="10002"/>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2800" dirty="0"/>
                        <a:t>OHSAS 18001:2007</a:t>
                      </a:r>
                    </a:p>
                  </a:txBody>
                  <a:tcPr/>
                </a:tc>
                <a:tc>
                  <a:txBody>
                    <a:bodyPr/>
                    <a:lstStyle/>
                    <a:p>
                      <a:endParaRPr lang="fr-FR" sz="2800" dirty="0"/>
                    </a:p>
                  </a:txBody>
                  <a:tcPr/>
                </a:tc>
                <a:tc>
                  <a:txBody>
                    <a:bodyPr/>
                    <a:lstStyle/>
                    <a:p>
                      <a:r>
                        <a:rPr lang="fr-FR" sz="2800" dirty="0"/>
                        <a:t>Nouvelle norme ISO</a:t>
                      </a:r>
                      <a:r>
                        <a:rPr lang="fr-FR" sz="2800" baseline="0" dirty="0"/>
                        <a:t> 45001:2016 </a:t>
                      </a:r>
                      <a:endParaRPr lang="fr-FR" sz="2800" dirty="0"/>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2800" dirty="0"/>
                        <a:t>EN 9100:2009</a:t>
                      </a:r>
                    </a:p>
                  </a:txBody>
                  <a:tcPr/>
                </a:tc>
                <a:tc>
                  <a:txBody>
                    <a:bodyPr/>
                    <a:lstStyle/>
                    <a:p>
                      <a:endParaRPr lang="fr-FR" sz="2800" dirty="0"/>
                    </a:p>
                  </a:txBody>
                  <a:tcPr/>
                </a:tc>
                <a:tc>
                  <a:txBody>
                    <a:bodyPr/>
                    <a:lstStyle/>
                    <a:p>
                      <a:r>
                        <a:rPr lang="fr-FR" sz="2800" dirty="0"/>
                        <a:t>Nouvelle version sur la base de</a:t>
                      </a:r>
                      <a:r>
                        <a:rPr lang="fr-FR" sz="2800" baseline="0" dirty="0"/>
                        <a:t> l’ISO 9001:2015</a:t>
                      </a:r>
                      <a:endParaRPr lang="fr-FR" sz="2800" dirty="0"/>
                    </a:p>
                  </a:txBody>
                  <a:tcPr/>
                </a:tc>
                <a:extLst>
                  <a:ext uri="{0D108BD9-81ED-4DB2-BD59-A6C34878D82A}">
                    <a16:rowId xmlns:a16="http://schemas.microsoft.com/office/drawing/2014/main" val="10004"/>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2800" dirty="0"/>
                        <a:t>ISO/TS 19949:2009</a:t>
                      </a:r>
                    </a:p>
                    <a:p>
                      <a:endParaRPr lang="fr-FR" sz="2800" dirty="0"/>
                    </a:p>
                  </a:txBody>
                  <a:tcPr/>
                </a:tc>
                <a:tc>
                  <a:txBody>
                    <a:bodyPr/>
                    <a:lstStyle/>
                    <a:p>
                      <a:endParaRPr lang="fr-FR" sz="28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2800" dirty="0"/>
                        <a:t>Nouvelle version sur la base de</a:t>
                      </a:r>
                      <a:r>
                        <a:rPr lang="fr-FR" sz="2800" baseline="0" dirty="0"/>
                        <a:t> l’ISO 9001:2015</a:t>
                      </a:r>
                      <a:endParaRPr lang="fr-FR" sz="2800" dirty="0"/>
                    </a:p>
                    <a:p>
                      <a:endParaRPr lang="fr-FR" sz="2800" dirty="0"/>
                    </a:p>
                  </a:txBody>
                  <a:tcPr/>
                </a:tc>
                <a:extLst>
                  <a:ext uri="{0D108BD9-81ED-4DB2-BD59-A6C34878D82A}">
                    <a16:rowId xmlns:a16="http://schemas.microsoft.com/office/drawing/2014/main" val="10005"/>
                  </a:ext>
                </a:extLst>
              </a:tr>
            </a:tbl>
          </a:graphicData>
        </a:graphic>
      </p:graphicFrame>
      <p:grpSp>
        <p:nvGrpSpPr>
          <p:cNvPr id="3" name="Groupe 2"/>
          <p:cNvGrpSpPr/>
          <p:nvPr/>
        </p:nvGrpSpPr>
        <p:grpSpPr>
          <a:xfrm>
            <a:off x="3364741" y="2329024"/>
            <a:ext cx="715617" cy="2541063"/>
            <a:chOff x="3274589" y="2329024"/>
            <a:chExt cx="715617" cy="2541063"/>
          </a:xfrm>
        </p:grpSpPr>
        <p:cxnSp>
          <p:nvCxnSpPr>
            <p:cNvPr id="10" name="Connecteur droit avec flèche 9"/>
            <p:cNvCxnSpPr/>
            <p:nvPr/>
          </p:nvCxnSpPr>
          <p:spPr>
            <a:xfrm flipV="1">
              <a:off x="3274589" y="2329024"/>
              <a:ext cx="715617" cy="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3" name="Connecteur droit avec flèche 12"/>
            <p:cNvCxnSpPr/>
            <p:nvPr/>
          </p:nvCxnSpPr>
          <p:spPr>
            <a:xfrm flipV="1">
              <a:off x="3274589" y="2814273"/>
              <a:ext cx="715617" cy="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 name="Connecteur droit avec flèche 13"/>
            <p:cNvCxnSpPr/>
            <p:nvPr/>
          </p:nvCxnSpPr>
          <p:spPr>
            <a:xfrm flipV="1">
              <a:off x="3274589" y="3359525"/>
              <a:ext cx="715617" cy="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6" name="Connecteur droit avec flèche 15"/>
            <p:cNvCxnSpPr/>
            <p:nvPr/>
          </p:nvCxnSpPr>
          <p:spPr>
            <a:xfrm flipV="1">
              <a:off x="3274589" y="4378356"/>
              <a:ext cx="715617" cy="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7" name="Connecteur droit avec flèche 16"/>
            <p:cNvCxnSpPr/>
            <p:nvPr/>
          </p:nvCxnSpPr>
          <p:spPr>
            <a:xfrm flipV="1">
              <a:off x="3274589" y="4870086"/>
              <a:ext cx="715617" cy="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8" name="Connecteur droit avec flèche 17"/>
            <p:cNvCxnSpPr/>
            <p:nvPr/>
          </p:nvCxnSpPr>
          <p:spPr>
            <a:xfrm flipV="1">
              <a:off x="3274589" y="3886626"/>
              <a:ext cx="715617" cy="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gr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7656" y="5314680"/>
            <a:ext cx="3421488" cy="1425620"/>
          </a:xfrm>
          <a:prstGeom prst="rect">
            <a:avLst/>
          </a:prstGeom>
        </p:spPr>
      </p:pic>
    </p:spTree>
    <p:extLst>
      <p:ext uri="{BB962C8B-B14F-4D97-AF65-F5344CB8AC3E}">
        <p14:creationId xmlns:p14="http://schemas.microsoft.com/office/powerpoint/2010/main" val="237963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021985" y="506484"/>
            <a:ext cx="10283296" cy="418306"/>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RÉVISIONS DE LA NORME ISO 9001</a:t>
            </a:r>
          </a:p>
        </p:txBody>
      </p:sp>
      <p:grpSp>
        <p:nvGrpSpPr>
          <p:cNvPr id="7" name="Groupe 6"/>
          <p:cNvGrpSpPr/>
          <p:nvPr/>
        </p:nvGrpSpPr>
        <p:grpSpPr>
          <a:xfrm>
            <a:off x="339022" y="1155982"/>
            <a:ext cx="10659536" cy="1497066"/>
            <a:chOff x="43143" y="1157245"/>
            <a:chExt cx="10942536" cy="1821091"/>
          </a:xfrm>
        </p:grpSpPr>
        <p:sp>
          <p:nvSpPr>
            <p:cNvPr id="3" name="Flèche droite 2"/>
            <p:cNvSpPr/>
            <p:nvPr/>
          </p:nvSpPr>
          <p:spPr>
            <a:xfrm>
              <a:off x="754235" y="1532585"/>
              <a:ext cx="10231444" cy="1094705"/>
            </a:xfrm>
            <a:prstGeom prst="right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b="1">
                <a:ln w="22225">
                  <a:solidFill>
                    <a:schemeClr val="accent2"/>
                  </a:solidFill>
                  <a:prstDash val="solid"/>
                </a:ln>
                <a:solidFill>
                  <a:schemeClr val="accent2">
                    <a:lumMod val="40000"/>
                    <a:lumOff val="60000"/>
                  </a:schemeClr>
                </a:solidFill>
              </a:endParaRPr>
            </a:p>
          </p:txBody>
        </p:sp>
        <p:sp>
          <p:nvSpPr>
            <p:cNvPr id="4" name="Rectangle 3"/>
            <p:cNvSpPr/>
            <p:nvPr/>
          </p:nvSpPr>
          <p:spPr>
            <a:xfrm>
              <a:off x="599687" y="1931830"/>
              <a:ext cx="309093" cy="2962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p:cNvSpPr/>
            <p:nvPr/>
          </p:nvSpPr>
          <p:spPr>
            <a:xfrm>
              <a:off x="2858023" y="1924313"/>
              <a:ext cx="237277" cy="251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4981185" y="1924313"/>
              <a:ext cx="237277" cy="251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7615148" y="1921091"/>
              <a:ext cx="237277" cy="251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9836520" y="1931830"/>
              <a:ext cx="237277" cy="2511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Parenthèse fermante 11"/>
            <p:cNvSpPr/>
            <p:nvPr/>
          </p:nvSpPr>
          <p:spPr>
            <a:xfrm rot="16200000">
              <a:off x="1704991" y="518491"/>
              <a:ext cx="321972" cy="2221371"/>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Parenthèse fermante 12"/>
            <p:cNvSpPr/>
            <p:nvPr/>
          </p:nvSpPr>
          <p:spPr>
            <a:xfrm rot="16200000">
              <a:off x="8683487" y="518491"/>
              <a:ext cx="321972" cy="2221371"/>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4" name="Parenthèse fermante 13"/>
            <p:cNvSpPr/>
            <p:nvPr/>
          </p:nvSpPr>
          <p:spPr>
            <a:xfrm rot="16200000">
              <a:off x="3893366" y="583705"/>
              <a:ext cx="321972" cy="2090943"/>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6" name="Parenthèse fermante 15"/>
            <p:cNvSpPr/>
            <p:nvPr/>
          </p:nvSpPr>
          <p:spPr>
            <a:xfrm rot="16200000">
              <a:off x="6255820" y="344413"/>
              <a:ext cx="321972" cy="2569527"/>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6" name="ZoneTexte 5"/>
            <p:cNvSpPr txBox="1"/>
            <p:nvPr/>
          </p:nvSpPr>
          <p:spPr>
            <a:xfrm>
              <a:off x="1326524" y="1157246"/>
              <a:ext cx="757195" cy="338554"/>
            </a:xfrm>
            <a:prstGeom prst="rect">
              <a:avLst/>
            </a:prstGeom>
            <a:noFill/>
          </p:spPr>
          <p:txBody>
            <a:bodyPr wrap="none" rtlCol="0">
              <a:spAutoFit/>
            </a:bodyPr>
            <a:lstStyle/>
            <a:p>
              <a:r>
                <a:rPr lang="fr-FR" sz="1600" dirty="0"/>
                <a:t>7 Years</a:t>
              </a:r>
            </a:p>
          </p:txBody>
        </p:sp>
        <p:sp>
          <p:nvSpPr>
            <p:cNvPr id="15" name="ZoneTexte 14"/>
            <p:cNvSpPr txBox="1"/>
            <p:nvPr/>
          </p:nvSpPr>
          <p:spPr>
            <a:xfrm>
              <a:off x="3675754" y="1157245"/>
              <a:ext cx="757195" cy="338554"/>
            </a:xfrm>
            <a:prstGeom prst="rect">
              <a:avLst/>
            </a:prstGeom>
            <a:noFill/>
          </p:spPr>
          <p:txBody>
            <a:bodyPr wrap="none" rtlCol="0">
              <a:spAutoFit/>
            </a:bodyPr>
            <a:lstStyle/>
            <a:p>
              <a:r>
                <a:rPr lang="fr-FR" sz="1600" dirty="0"/>
                <a:t>6 Years</a:t>
              </a:r>
            </a:p>
          </p:txBody>
        </p:sp>
        <p:sp>
          <p:nvSpPr>
            <p:cNvPr id="17" name="ZoneTexte 16"/>
            <p:cNvSpPr txBox="1"/>
            <p:nvPr/>
          </p:nvSpPr>
          <p:spPr>
            <a:xfrm>
              <a:off x="5921108" y="1157245"/>
              <a:ext cx="757195" cy="338554"/>
            </a:xfrm>
            <a:prstGeom prst="rect">
              <a:avLst/>
            </a:prstGeom>
            <a:noFill/>
          </p:spPr>
          <p:txBody>
            <a:bodyPr wrap="none" rtlCol="0">
              <a:spAutoFit/>
            </a:bodyPr>
            <a:lstStyle/>
            <a:p>
              <a:r>
                <a:rPr lang="fr-FR" sz="1600" dirty="0"/>
                <a:t>8 Years</a:t>
              </a:r>
            </a:p>
          </p:txBody>
        </p:sp>
        <p:sp>
          <p:nvSpPr>
            <p:cNvPr id="18" name="ZoneTexte 17"/>
            <p:cNvSpPr txBox="1"/>
            <p:nvPr/>
          </p:nvSpPr>
          <p:spPr>
            <a:xfrm>
              <a:off x="8471125" y="1157245"/>
              <a:ext cx="757195" cy="338554"/>
            </a:xfrm>
            <a:prstGeom prst="rect">
              <a:avLst/>
            </a:prstGeom>
            <a:noFill/>
          </p:spPr>
          <p:txBody>
            <a:bodyPr wrap="none" rtlCol="0">
              <a:spAutoFit/>
            </a:bodyPr>
            <a:lstStyle/>
            <a:p>
              <a:r>
                <a:rPr lang="fr-FR" sz="1600" dirty="0"/>
                <a:t>7 Years</a:t>
              </a:r>
            </a:p>
          </p:txBody>
        </p:sp>
        <p:cxnSp>
          <p:nvCxnSpPr>
            <p:cNvPr id="20" name="Connecteur droit avec flèche 19"/>
            <p:cNvCxnSpPr>
              <a:stCxn id="4" idx="2"/>
            </p:cNvCxnSpPr>
            <p:nvPr/>
          </p:nvCxnSpPr>
          <p:spPr>
            <a:xfrm flipH="1">
              <a:off x="754233" y="2228044"/>
              <a:ext cx="1" cy="4360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a:stCxn id="5" idx="4"/>
            </p:cNvCxnSpPr>
            <p:nvPr/>
          </p:nvCxnSpPr>
          <p:spPr>
            <a:xfrm flipH="1">
              <a:off x="2971709" y="2175450"/>
              <a:ext cx="4953" cy="488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p:nvPr/>
          </p:nvCxnSpPr>
          <p:spPr>
            <a:xfrm flipH="1">
              <a:off x="5099823" y="2175450"/>
              <a:ext cx="4953" cy="488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p:cNvCxnSpPr/>
            <p:nvPr/>
          </p:nvCxnSpPr>
          <p:spPr>
            <a:xfrm flipH="1">
              <a:off x="7733786" y="2151158"/>
              <a:ext cx="4953" cy="488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flipH="1">
              <a:off x="9955158" y="2172228"/>
              <a:ext cx="4953" cy="488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ZoneTexte 29"/>
            <p:cNvSpPr txBox="1"/>
            <p:nvPr/>
          </p:nvSpPr>
          <p:spPr>
            <a:xfrm>
              <a:off x="43143" y="2623638"/>
              <a:ext cx="1422184" cy="338554"/>
            </a:xfrm>
            <a:prstGeom prst="rect">
              <a:avLst/>
            </a:prstGeom>
            <a:noFill/>
          </p:spPr>
          <p:txBody>
            <a:bodyPr wrap="none" rtlCol="0">
              <a:spAutoFit/>
            </a:bodyPr>
            <a:lstStyle/>
            <a:p>
              <a:r>
                <a:rPr lang="fr-FR" sz="1600" dirty="0"/>
                <a:t>ISO 9001:1987</a:t>
              </a:r>
            </a:p>
          </p:txBody>
        </p:sp>
        <p:sp>
          <p:nvSpPr>
            <p:cNvPr id="31" name="ZoneTexte 30"/>
            <p:cNvSpPr txBox="1"/>
            <p:nvPr/>
          </p:nvSpPr>
          <p:spPr>
            <a:xfrm>
              <a:off x="2234301" y="2639782"/>
              <a:ext cx="1422184" cy="338554"/>
            </a:xfrm>
            <a:prstGeom prst="rect">
              <a:avLst/>
            </a:prstGeom>
            <a:noFill/>
          </p:spPr>
          <p:txBody>
            <a:bodyPr wrap="none" rtlCol="0">
              <a:spAutoFit/>
            </a:bodyPr>
            <a:lstStyle/>
            <a:p>
              <a:r>
                <a:rPr lang="fr-FR" sz="1600" dirty="0"/>
                <a:t>ISO 9001:1994</a:t>
              </a:r>
            </a:p>
          </p:txBody>
        </p:sp>
        <p:sp>
          <p:nvSpPr>
            <p:cNvPr id="32" name="ZoneTexte 31"/>
            <p:cNvSpPr txBox="1"/>
            <p:nvPr/>
          </p:nvSpPr>
          <p:spPr>
            <a:xfrm>
              <a:off x="4297230" y="2639782"/>
              <a:ext cx="1422184" cy="338554"/>
            </a:xfrm>
            <a:prstGeom prst="rect">
              <a:avLst/>
            </a:prstGeom>
            <a:noFill/>
          </p:spPr>
          <p:txBody>
            <a:bodyPr wrap="none" rtlCol="0">
              <a:spAutoFit/>
            </a:bodyPr>
            <a:lstStyle/>
            <a:p>
              <a:r>
                <a:rPr lang="fr-FR" sz="1600" dirty="0"/>
                <a:t>ISO 9001:2000</a:t>
              </a:r>
            </a:p>
          </p:txBody>
        </p:sp>
        <p:sp>
          <p:nvSpPr>
            <p:cNvPr id="33" name="ZoneTexte 32"/>
            <p:cNvSpPr txBox="1"/>
            <p:nvPr/>
          </p:nvSpPr>
          <p:spPr>
            <a:xfrm>
              <a:off x="7048941" y="2639782"/>
              <a:ext cx="1422184" cy="338554"/>
            </a:xfrm>
            <a:prstGeom prst="rect">
              <a:avLst/>
            </a:prstGeom>
            <a:noFill/>
          </p:spPr>
          <p:txBody>
            <a:bodyPr wrap="none" rtlCol="0">
              <a:spAutoFit/>
            </a:bodyPr>
            <a:lstStyle/>
            <a:p>
              <a:r>
                <a:rPr lang="fr-FR" sz="1600" dirty="0"/>
                <a:t>ISO 9001:2008</a:t>
              </a:r>
            </a:p>
          </p:txBody>
        </p:sp>
        <p:sp>
          <p:nvSpPr>
            <p:cNvPr id="34" name="ZoneTexte 33"/>
            <p:cNvSpPr txBox="1"/>
            <p:nvPr/>
          </p:nvSpPr>
          <p:spPr>
            <a:xfrm>
              <a:off x="9042019" y="2623638"/>
              <a:ext cx="1422184" cy="338554"/>
            </a:xfrm>
            <a:prstGeom prst="rect">
              <a:avLst/>
            </a:prstGeom>
            <a:noFill/>
          </p:spPr>
          <p:txBody>
            <a:bodyPr wrap="none" rtlCol="0">
              <a:spAutoFit/>
            </a:bodyPr>
            <a:lstStyle/>
            <a:p>
              <a:r>
                <a:rPr lang="fr-FR" sz="1600" dirty="0"/>
                <a:t>ISO 9001:2015</a:t>
              </a:r>
            </a:p>
          </p:txBody>
        </p:sp>
      </p:grpSp>
      <p:sp>
        <p:nvSpPr>
          <p:cNvPr id="35" name="ZoneTexte 34"/>
          <p:cNvSpPr txBox="1"/>
          <p:nvPr/>
        </p:nvSpPr>
        <p:spPr>
          <a:xfrm>
            <a:off x="339022" y="2933178"/>
            <a:ext cx="11290601" cy="3847207"/>
          </a:xfrm>
          <a:prstGeom prst="rect">
            <a:avLst/>
          </a:prstGeom>
          <a:noFill/>
        </p:spPr>
        <p:txBody>
          <a:bodyPr wrap="square" rtlCol="0">
            <a:spAutoFit/>
          </a:bodyPr>
          <a:lstStyle/>
          <a:p>
            <a:pPr marL="285750" indent="-285750" algn="just">
              <a:spcAft>
                <a:spcPts val="600"/>
              </a:spcAft>
              <a:buClr>
                <a:schemeClr val="accent2"/>
              </a:buClr>
              <a:buFont typeface="Wingdings" panose="05000000000000000000" pitchFamily="2" charset="2"/>
              <a:buChar char="q"/>
            </a:pPr>
            <a:r>
              <a:rPr lang="fr-FR" sz="2800" dirty="0"/>
              <a:t>1987 : Assurance Qualité          </a:t>
            </a:r>
            <a:r>
              <a:rPr lang="fr-FR" sz="2800" dirty="0">
                <a:solidFill>
                  <a:srgbClr val="0070C0"/>
                </a:solidFill>
              </a:rPr>
              <a:t>20 Chapitres</a:t>
            </a:r>
          </a:p>
          <a:p>
            <a:pPr marL="285750" indent="-285750" algn="just">
              <a:spcAft>
                <a:spcPts val="600"/>
              </a:spcAft>
              <a:buClr>
                <a:schemeClr val="accent2"/>
              </a:buClr>
              <a:buFont typeface="Wingdings" panose="05000000000000000000" pitchFamily="2" charset="2"/>
              <a:buChar char="q"/>
            </a:pPr>
            <a:r>
              <a:rPr lang="fr-FR" sz="2800" dirty="0"/>
              <a:t>1994 : Révision mineure</a:t>
            </a:r>
          </a:p>
          <a:p>
            <a:pPr marL="285750" indent="-285750" algn="just">
              <a:spcAft>
                <a:spcPts val="600"/>
              </a:spcAft>
              <a:buClr>
                <a:schemeClr val="accent2"/>
              </a:buClr>
              <a:buFont typeface="Wingdings" panose="05000000000000000000" pitchFamily="2" charset="2"/>
              <a:buChar char="q"/>
            </a:pPr>
            <a:r>
              <a:rPr lang="fr-FR" sz="2800" dirty="0"/>
              <a:t>2000 : Management de la qualité         </a:t>
            </a:r>
            <a:r>
              <a:rPr lang="fr-FR" sz="2800" dirty="0">
                <a:solidFill>
                  <a:srgbClr val="0070C0"/>
                </a:solidFill>
              </a:rPr>
              <a:t>Approche Processus</a:t>
            </a:r>
          </a:p>
          <a:p>
            <a:pPr marL="285750" indent="-285750" algn="just">
              <a:spcAft>
                <a:spcPts val="600"/>
              </a:spcAft>
              <a:buClr>
                <a:schemeClr val="accent2"/>
              </a:buClr>
              <a:buFont typeface="Wingdings" panose="05000000000000000000" pitchFamily="2" charset="2"/>
              <a:buChar char="q"/>
            </a:pPr>
            <a:r>
              <a:rPr lang="fr-FR" sz="2800" dirty="0"/>
              <a:t>2008 : Révision mineure</a:t>
            </a:r>
          </a:p>
          <a:p>
            <a:pPr marL="285750" indent="-285750" algn="just">
              <a:spcAft>
                <a:spcPts val="600"/>
              </a:spcAft>
              <a:buClr>
                <a:schemeClr val="accent2"/>
              </a:buClr>
              <a:buFont typeface="Wingdings" panose="05000000000000000000" pitchFamily="2" charset="2"/>
              <a:buChar char="q"/>
            </a:pPr>
            <a:r>
              <a:rPr lang="fr-FR" sz="2800" dirty="0"/>
              <a:t>2015 : Septembre, publication nouvelle version         </a:t>
            </a:r>
            <a:r>
              <a:rPr lang="fr-FR" sz="2800" dirty="0">
                <a:solidFill>
                  <a:srgbClr val="0070C0"/>
                </a:solidFill>
              </a:rPr>
              <a:t>Nouvelle structure, contexte et orientation stratégique, parties intéressées et leurs exigences, risques et opportunités, gestion des connaissances, informations documentées, etc.</a:t>
            </a:r>
          </a:p>
        </p:txBody>
      </p:sp>
      <p:sp>
        <p:nvSpPr>
          <p:cNvPr id="36" name="Flèche droite 35"/>
          <p:cNvSpPr/>
          <p:nvPr/>
        </p:nvSpPr>
        <p:spPr>
          <a:xfrm>
            <a:off x="4447680" y="3112814"/>
            <a:ext cx="753867" cy="24365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37" name="Flèche droite 36"/>
          <p:cNvSpPr/>
          <p:nvPr/>
        </p:nvSpPr>
        <p:spPr>
          <a:xfrm>
            <a:off x="5436085" y="4113270"/>
            <a:ext cx="628883" cy="25958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38" name="Flèche droite 37"/>
          <p:cNvSpPr/>
          <p:nvPr/>
        </p:nvSpPr>
        <p:spPr>
          <a:xfrm>
            <a:off x="7723734" y="5116456"/>
            <a:ext cx="876817" cy="24115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682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arn(inVertical)">
                                      <p:cBhvr>
                                        <p:cTn id="1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047741" y="522855"/>
            <a:ext cx="9324305" cy="752154"/>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LES CHANGEMENTS SIGNIFICATIFS</a:t>
            </a:r>
          </a:p>
        </p:txBody>
      </p:sp>
      <p:sp>
        <p:nvSpPr>
          <p:cNvPr id="3" name="ZoneTexte 2"/>
          <p:cNvSpPr txBox="1"/>
          <p:nvPr/>
        </p:nvSpPr>
        <p:spPr>
          <a:xfrm>
            <a:off x="347729" y="1398627"/>
            <a:ext cx="11307651" cy="4001095"/>
          </a:xfrm>
          <a:prstGeom prst="rect">
            <a:avLst/>
          </a:prstGeom>
          <a:noFill/>
        </p:spPr>
        <p:txBody>
          <a:bodyPr wrap="square" rtlCol="0">
            <a:spAutoFit/>
          </a:bodyPr>
          <a:lstStyle/>
          <a:p>
            <a:pPr marL="285750" indent="-285750" algn="just">
              <a:spcAft>
                <a:spcPts val="600"/>
              </a:spcAft>
              <a:buClr>
                <a:schemeClr val="accent2"/>
              </a:buClr>
              <a:buFont typeface="Wingdings" panose="05000000000000000000" pitchFamily="2" charset="2"/>
              <a:buChar char="q"/>
            </a:pPr>
            <a:r>
              <a:rPr lang="fr-FR" sz="2800" dirty="0"/>
              <a:t>Nouvelle structure (HLS) commune à toutes les normes de système de management</a:t>
            </a:r>
          </a:p>
          <a:p>
            <a:pPr marL="285750" indent="-285750" algn="just">
              <a:spcAft>
                <a:spcPts val="600"/>
              </a:spcAft>
              <a:buClr>
                <a:schemeClr val="accent2"/>
              </a:buClr>
              <a:buFont typeface="Wingdings" panose="05000000000000000000" pitchFamily="2" charset="2"/>
              <a:buChar char="q"/>
            </a:pPr>
            <a:r>
              <a:rPr lang="fr-FR" sz="2800" dirty="0"/>
              <a:t>Adaptation du texte de la norme</a:t>
            </a:r>
          </a:p>
          <a:p>
            <a:pPr marL="285750" indent="-285750" algn="just">
              <a:spcAft>
                <a:spcPts val="600"/>
              </a:spcAft>
              <a:buClr>
                <a:schemeClr val="accent2"/>
              </a:buClr>
              <a:buFont typeface="Wingdings" panose="05000000000000000000" pitchFamily="2" charset="2"/>
              <a:buChar char="q"/>
            </a:pPr>
            <a:r>
              <a:rPr lang="fr-FR" sz="2800" dirty="0"/>
              <a:t>Nouveau chapitre § 4 – Contexte de l’organisme</a:t>
            </a:r>
          </a:p>
          <a:p>
            <a:pPr marL="742950" lvl="1" indent="-285750" algn="just">
              <a:spcAft>
                <a:spcPts val="600"/>
              </a:spcAft>
              <a:buClr>
                <a:srgbClr val="0070C0"/>
              </a:buClr>
              <a:buFont typeface="Wingdings" panose="05000000000000000000" pitchFamily="2" charset="2"/>
              <a:buChar char="ü"/>
            </a:pPr>
            <a:r>
              <a:rPr lang="fr-FR" sz="2800" dirty="0"/>
              <a:t>4.1 Compréhension de l’organisme et de son contexte</a:t>
            </a:r>
          </a:p>
          <a:p>
            <a:pPr marL="742950" lvl="1" indent="-285750" algn="just">
              <a:spcAft>
                <a:spcPts val="600"/>
              </a:spcAft>
              <a:buClr>
                <a:srgbClr val="0070C0"/>
              </a:buClr>
              <a:buFont typeface="Wingdings" panose="05000000000000000000" pitchFamily="2" charset="2"/>
              <a:buChar char="ü"/>
            </a:pPr>
            <a:r>
              <a:rPr lang="fr-FR" sz="2800" dirty="0"/>
              <a:t>4.2 Compréhension des besoins et attentes des parties intéressées </a:t>
            </a:r>
          </a:p>
          <a:p>
            <a:pPr marL="742950" lvl="1" indent="-285750" algn="just">
              <a:spcAft>
                <a:spcPts val="600"/>
              </a:spcAft>
              <a:buClr>
                <a:srgbClr val="0070C0"/>
              </a:buClr>
              <a:buFont typeface="Wingdings" panose="05000000000000000000" pitchFamily="2" charset="2"/>
              <a:buChar char="ü"/>
            </a:pPr>
            <a:r>
              <a:rPr lang="fr-FR" sz="2800" dirty="0"/>
              <a:t>4.3 Détermination du domaine d’application SMQ</a:t>
            </a:r>
          </a:p>
          <a:p>
            <a:pPr marL="742950" lvl="1" indent="-285750" algn="just">
              <a:spcAft>
                <a:spcPts val="600"/>
              </a:spcAft>
              <a:buClr>
                <a:srgbClr val="0070C0"/>
              </a:buClr>
              <a:buFont typeface="Wingdings" panose="05000000000000000000" pitchFamily="2" charset="2"/>
              <a:buChar char="ü"/>
            </a:pPr>
            <a:r>
              <a:rPr lang="fr-FR" sz="2800" dirty="0"/>
              <a:t>4.4 Système de management de la qualité et processus associés </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3099" y="5360250"/>
            <a:ext cx="2258901" cy="1497750"/>
          </a:xfrm>
          <a:prstGeom prst="rect">
            <a:avLst/>
          </a:prstGeom>
        </p:spPr>
      </p:pic>
    </p:spTree>
    <p:extLst>
      <p:ext uri="{BB962C8B-B14F-4D97-AF65-F5344CB8AC3E}">
        <p14:creationId xmlns:p14="http://schemas.microsoft.com/office/powerpoint/2010/main" val="182046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0" y="1321345"/>
            <a:ext cx="11294772" cy="4893648"/>
          </a:xfrm>
          <a:prstGeom prst="rect">
            <a:avLst/>
          </a:prstGeom>
          <a:noFill/>
        </p:spPr>
        <p:txBody>
          <a:bodyPr wrap="square" rtlCol="0">
            <a:spAutoFit/>
          </a:bodyPr>
          <a:lstStyle/>
          <a:p>
            <a:pPr marL="285750" indent="-285750" algn="just">
              <a:spcAft>
                <a:spcPts val="600"/>
              </a:spcAft>
              <a:buClr>
                <a:schemeClr val="accent2"/>
              </a:buClr>
              <a:buFont typeface="Wingdings" panose="05000000000000000000" pitchFamily="2" charset="2"/>
              <a:buChar char="q"/>
            </a:pPr>
            <a:r>
              <a:rPr lang="fr-FR" sz="2800" dirty="0"/>
              <a:t>Intégration d’une approche de management des risques </a:t>
            </a:r>
          </a:p>
          <a:p>
            <a:pPr marL="742950" lvl="1" indent="-285750" algn="just">
              <a:spcAft>
                <a:spcPts val="600"/>
              </a:spcAft>
              <a:buClr>
                <a:srgbClr val="0070C0"/>
              </a:buClr>
              <a:buFont typeface="Wingdings" panose="05000000000000000000" pitchFamily="2" charset="2"/>
              <a:buChar char="ü"/>
            </a:pPr>
            <a:r>
              <a:rPr lang="fr-FR" sz="2800" dirty="0"/>
              <a:t>§ 4.4-f Approche processus  </a:t>
            </a:r>
          </a:p>
          <a:p>
            <a:pPr marL="742950" lvl="1" indent="-285750" algn="just">
              <a:spcAft>
                <a:spcPts val="600"/>
              </a:spcAft>
              <a:buClr>
                <a:srgbClr val="0070C0"/>
              </a:buClr>
              <a:buFont typeface="Wingdings" panose="05000000000000000000" pitchFamily="2" charset="2"/>
              <a:buChar char="ü"/>
            </a:pPr>
            <a:r>
              <a:rPr lang="fr-FR" sz="2800" dirty="0"/>
              <a:t>§ 5.1-d Engagement de la direction</a:t>
            </a:r>
          </a:p>
          <a:p>
            <a:pPr marL="742950" lvl="1" indent="-285750" algn="just">
              <a:spcAft>
                <a:spcPts val="600"/>
              </a:spcAft>
              <a:buClr>
                <a:srgbClr val="0070C0"/>
              </a:buClr>
              <a:buFont typeface="Wingdings" panose="05000000000000000000" pitchFamily="2" charset="2"/>
              <a:buChar char="ü"/>
            </a:pPr>
            <a:r>
              <a:rPr lang="fr-FR" sz="2800" dirty="0">
                <a:solidFill>
                  <a:srgbClr val="0070C0"/>
                </a:solidFill>
              </a:rPr>
              <a:t>§ 6.1 Actions à mettre en œuvre face aux risques et opportunités</a:t>
            </a:r>
          </a:p>
          <a:p>
            <a:pPr marL="742950" lvl="1" indent="-285750" algn="just">
              <a:spcAft>
                <a:spcPts val="600"/>
              </a:spcAft>
              <a:buClr>
                <a:srgbClr val="0070C0"/>
              </a:buClr>
              <a:buFont typeface="Wingdings" panose="05000000000000000000" pitchFamily="2" charset="2"/>
              <a:buChar char="ü"/>
            </a:pPr>
            <a:r>
              <a:rPr lang="fr-FR" sz="2800" dirty="0"/>
              <a:t>§ 9.1.3-e Analyse et évaluation</a:t>
            </a:r>
          </a:p>
          <a:p>
            <a:pPr marL="742950" lvl="1" indent="-285750" algn="just">
              <a:spcAft>
                <a:spcPts val="600"/>
              </a:spcAft>
              <a:buClr>
                <a:srgbClr val="0070C0"/>
              </a:buClr>
              <a:buFont typeface="Wingdings" panose="05000000000000000000" pitchFamily="2" charset="2"/>
              <a:buChar char="ü"/>
            </a:pPr>
            <a:r>
              <a:rPr lang="fr-FR" sz="2800" dirty="0"/>
              <a:t>§ 9.3.2-e Revue de direction (Elément d’entrée: Efficacité des actions mises en œuvre pour la maitrise des risques) </a:t>
            </a:r>
          </a:p>
          <a:p>
            <a:pPr marL="742950" lvl="1" indent="-285750" algn="just">
              <a:spcAft>
                <a:spcPts val="600"/>
              </a:spcAft>
              <a:buClr>
                <a:srgbClr val="0070C0"/>
              </a:buClr>
              <a:buFont typeface="Wingdings" panose="05000000000000000000" pitchFamily="2" charset="2"/>
              <a:buChar char="ü"/>
            </a:pPr>
            <a:r>
              <a:rPr lang="fr-FR" sz="2800" dirty="0"/>
              <a:t>§ 10.2.1-e Non-conformité et action corrective</a:t>
            </a:r>
          </a:p>
          <a:p>
            <a:pPr marL="742950" lvl="1" indent="-285750">
              <a:spcAft>
                <a:spcPts val="600"/>
              </a:spcAft>
              <a:buClr>
                <a:srgbClr val="0070C0"/>
              </a:buClr>
              <a:buFont typeface="Wingdings" panose="05000000000000000000" pitchFamily="2" charset="2"/>
              <a:buChar char="ü"/>
            </a:pPr>
            <a:endParaRPr lang="fr-FR" sz="2400" dirty="0"/>
          </a:p>
          <a:p>
            <a:pPr marL="742950" lvl="1" indent="-285750">
              <a:spcAft>
                <a:spcPts val="600"/>
              </a:spcAft>
              <a:buClr>
                <a:srgbClr val="0070C0"/>
              </a:buClr>
              <a:buFont typeface="Wingdings" panose="05000000000000000000" pitchFamily="2" charset="2"/>
              <a:buChar char="ü"/>
            </a:pPr>
            <a:endParaRPr lang="fr-FR" sz="2400" dirty="0"/>
          </a:p>
        </p:txBody>
      </p:sp>
      <p:sp>
        <p:nvSpPr>
          <p:cNvPr id="4" name="Flèche droite 3"/>
          <p:cNvSpPr/>
          <p:nvPr/>
        </p:nvSpPr>
        <p:spPr>
          <a:xfrm>
            <a:off x="8865242" y="1506726"/>
            <a:ext cx="548236" cy="25958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5" name="Titre 1"/>
          <p:cNvSpPr txBox="1">
            <a:spLocks/>
          </p:cNvSpPr>
          <p:nvPr/>
        </p:nvSpPr>
        <p:spPr>
          <a:xfrm>
            <a:off x="2047741" y="522855"/>
            <a:ext cx="9324305" cy="752154"/>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LES CHANGEMENTS SIGNIFICATIFS</a:t>
            </a:r>
          </a:p>
        </p:txBody>
      </p:sp>
    </p:spTree>
    <p:extLst>
      <p:ext uri="{BB962C8B-B14F-4D97-AF65-F5344CB8AC3E}">
        <p14:creationId xmlns:p14="http://schemas.microsoft.com/office/powerpoint/2010/main" val="183616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1" y="1372869"/>
            <a:ext cx="11281892" cy="3777550"/>
          </a:xfrm>
          <a:prstGeom prst="rect">
            <a:avLst/>
          </a:prstGeom>
          <a:noFill/>
        </p:spPr>
        <p:txBody>
          <a:bodyPr wrap="square" rtlCol="0">
            <a:spAutoFit/>
          </a:bodyPr>
          <a:lstStyle/>
          <a:p>
            <a:pPr marL="285750" indent="-285750" algn="just">
              <a:spcAft>
                <a:spcPts val="600"/>
              </a:spcAft>
              <a:buClr>
                <a:schemeClr val="accent2"/>
              </a:buClr>
              <a:buFont typeface="Wingdings" panose="05000000000000000000" pitchFamily="2" charset="2"/>
              <a:buChar char="q"/>
            </a:pPr>
            <a:r>
              <a:rPr lang="fr-FR" sz="2800" dirty="0"/>
              <a:t>Elimination des actions préventives (§ 8.5.3 de l’ISO 9001: 2008)        Le système de management est considéré en lui-même comme étant un outil préventif </a:t>
            </a:r>
          </a:p>
          <a:p>
            <a:pPr marL="285750" indent="-285750" algn="just">
              <a:spcAft>
                <a:spcPts val="600"/>
              </a:spcAft>
              <a:buClr>
                <a:schemeClr val="accent2"/>
              </a:buClr>
              <a:buFont typeface="Wingdings" panose="05000000000000000000" pitchFamily="2" charset="2"/>
              <a:buChar char="q"/>
            </a:pPr>
            <a:r>
              <a:rPr lang="fr-FR" sz="2800" dirty="0"/>
              <a:t>Maîtrise des processus, produits et services fournis par des prestataires externes (§ 8.4 )         Approche globale qui intégré le maîtrise des processus externalisés </a:t>
            </a:r>
          </a:p>
          <a:p>
            <a:pPr marL="285750" indent="-285750" algn="just">
              <a:spcAft>
                <a:spcPts val="600"/>
              </a:spcAft>
              <a:buClr>
                <a:schemeClr val="accent2"/>
              </a:buClr>
              <a:buFont typeface="Wingdings" panose="05000000000000000000" pitchFamily="2" charset="2"/>
              <a:buChar char="q"/>
            </a:pPr>
            <a:r>
              <a:rPr lang="fr-FR" sz="2800" dirty="0"/>
              <a:t>Informations documentés =  documents &amp; enregistrements</a:t>
            </a:r>
          </a:p>
          <a:p>
            <a:pPr marL="285750" indent="-285750" algn="just">
              <a:spcAft>
                <a:spcPts val="600"/>
              </a:spcAft>
              <a:buClr>
                <a:schemeClr val="accent2"/>
              </a:buClr>
              <a:buFont typeface="Wingdings" panose="05000000000000000000" pitchFamily="2" charset="2"/>
              <a:buChar char="q"/>
            </a:pPr>
            <a:r>
              <a:rPr lang="fr-FR" sz="2800" dirty="0"/>
              <a:t>Gestion des connaissances (§ 7.1.6) </a:t>
            </a:r>
          </a:p>
        </p:txBody>
      </p:sp>
      <p:sp>
        <p:nvSpPr>
          <p:cNvPr id="4" name="Flèche droite 3"/>
          <p:cNvSpPr/>
          <p:nvPr/>
        </p:nvSpPr>
        <p:spPr>
          <a:xfrm>
            <a:off x="10347421" y="1561084"/>
            <a:ext cx="702652" cy="26771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5" name="Flèche droite 4"/>
          <p:cNvSpPr/>
          <p:nvPr/>
        </p:nvSpPr>
        <p:spPr>
          <a:xfrm>
            <a:off x="3519973" y="3326293"/>
            <a:ext cx="1129299" cy="241155"/>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6" name="Titre 1"/>
          <p:cNvSpPr txBox="1">
            <a:spLocks/>
          </p:cNvSpPr>
          <p:nvPr/>
        </p:nvSpPr>
        <p:spPr>
          <a:xfrm>
            <a:off x="2047741" y="522855"/>
            <a:ext cx="9324305" cy="752154"/>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LES CHANGEMENTS SIGNIFICATIFS</a:t>
            </a:r>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7734" y="4872507"/>
            <a:ext cx="3111959" cy="1802293"/>
          </a:xfrm>
          <a:prstGeom prst="rect">
            <a:avLst/>
          </a:prstGeom>
        </p:spPr>
      </p:pic>
    </p:spTree>
    <p:extLst>
      <p:ext uri="{BB962C8B-B14F-4D97-AF65-F5344CB8AC3E}">
        <p14:creationId xmlns:p14="http://schemas.microsoft.com/office/powerpoint/2010/main" val="425460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1890" y="729658"/>
            <a:ext cx="11029616" cy="988332"/>
          </a:xfrm>
        </p:spPr>
        <p:txBody>
          <a:bodyPr>
            <a:normAutofit/>
          </a:bodyPr>
          <a:lstStyle/>
          <a:p>
            <a:r>
              <a:rPr lang="fr-FR" sz="3600" cap="none" dirty="0"/>
              <a:t>NOUVELLE STRUCTURE DE LA NORME</a:t>
            </a:r>
          </a:p>
        </p:txBody>
      </p:sp>
      <p:sp>
        <p:nvSpPr>
          <p:cNvPr id="3" name="ZoneTexte 2"/>
          <p:cNvSpPr txBox="1"/>
          <p:nvPr/>
        </p:nvSpPr>
        <p:spPr>
          <a:xfrm>
            <a:off x="391890" y="1951308"/>
            <a:ext cx="9985747" cy="523220"/>
          </a:xfrm>
          <a:prstGeom prst="rect">
            <a:avLst/>
          </a:prstGeom>
          <a:noFill/>
        </p:spPr>
        <p:txBody>
          <a:bodyPr wrap="none" rtlCol="0">
            <a:spAutoFit/>
          </a:bodyPr>
          <a:lstStyle/>
          <a:p>
            <a:r>
              <a:rPr lang="fr-FR" sz="2800" dirty="0"/>
              <a:t>ISO 9001 :2008 (8 chapitres)           ISO 9001: 2015 (10 chapitres ) </a:t>
            </a:r>
          </a:p>
        </p:txBody>
      </p:sp>
      <p:sp>
        <p:nvSpPr>
          <p:cNvPr id="4" name="Flèche droite 3"/>
          <p:cNvSpPr/>
          <p:nvPr/>
        </p:nvSpPr>
        <p:spPr>
          <a:xfrm>
            <a:off x="4723975" y="2093607"/>
            <a:ext cx="799721" cy="267094"/>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5" name="ZoneTexte 4"/>
          <p:cNvSpPr txBox="1"/>
          <p:nvPr/>
        </p:nvSpPr>
        <p:spPr>
          <a:xfrm>
            <a:off x="391890" y="2605400"/>
            <a:ext cx="4128595" cy="3062377"/>
          </a:xfrm>
          <a:prstGeom prst="rect">
            <a:avLst/>
          </a:prstGeom>
          <a:noFill/>
        </p:spPr>
        <p:txBody>
          <a:bodyPr wrap="square" rtlCol="0">
            <a:spAutoFit/>
          </a:bodyPr>
          <a:lstStyle/>
          <a:p>
            <a:pPr algn="just">
              <a:spcAft>
                <a:spcPts val="600"/>
              </a:spcAft>
            </a:pPr>
            <a:r>
              <a:rPr lang="fr-FR" sz="2800" dirty="0"/>
              <a:t>0. Introduction</a:t>
            </a:r>
          </a:p>
          <a:p>
            <a:pPr algn="just">
              <a:spcAft>
                <a:spcPts val="600"/>
              </a:spcAft>
            </a:pPr>
            <a:r>
              <a:rPr lang="fr-FR" sz="2800" dirty="0"/>
              <a:t>1. Domaine d’application</a:t>
            </a:r>
          </a:p>
          <a:p>
            <a:pPr algn="just">
              <a:spcAft>
                <a:spcPts val="600"/>
              </a:spcAft>
            </a:pPr>
            <a:r>
              <a:rPr lang="fr-FR" sz="2800" dirty="0"/>
              <a:t>2. Références normatives</a:t>
            </a:r>
          </a:p>
          <a:p>
            <a:pPr algn="just">
              <a:spcAft>
                <a:spcPts val="600"/>
              </a:spcAft>
            </a:pPr>
            <a:r>
              <a:rPr lang="fr-FR" sz="2800" dirty="0"/>
              <a:t>3. Termes et définitions</a:t>
            </a:r>
          </a:p>
          <a:p>
            <a:pPr algn="just">
              <a:spcAft>
                <a:spcPts val="600"/>
              </a:spcAft>
            </a:pPr>
            <a:r>
              <a:rPr lang="fr-FR" sz="2800" dirty="0"/>
              <a:t>4. </a:t>
            </a:r>
            <a:r>
              <a:rPr lang="fr-FR" sz="2800" dirty="0">
                <a:solidFill>
                  <a:srgbClr val="0070C0"/>
                </a:solidFill>
              </a:rPr>
              <a:t>Contexte de l’organisme</a:t>
            </a:r>
          </a:p>
          <a:p>
            <a:pPr algn="just">
              <a:spcAft>
                <a:spcPts val="600"/>
              </a:spcAft>
            </a:pPr>
            <a:r>
              <a:rPr lang="fr-FR" sz="2800" dirty="0"/>
              <a:t>5. </a:t>
            </a:r>
            <a:r>
              <a:rPr lang="fr-FR" sz="2800" dirty="0">
                <a:solidFill>
                  <a:srgbClr val="0070C0"/>
                </a:solidFill>
              </a:rPr>
              <a:t>Leadership</a:t>
            </a:r>
          </a:p>
        </p:txBody>
      </p:sp>
      <p:sp>
        <p:nvSpPr>
          <p:cNvPr id="6" name="Rectangle 5"/>
          <p:cNvSpPr/>
          <p:nvPr/>
        </p:nvSpPr>
        <p:spPr>
          <a:xfrm>
            <a:off x="5523696" y="2707846"/>
            <a:ext cx="6220747" cy="2554545"/>
          </a:xfrm>
          <a:prstGeom prst="rect">
            <a:avLst/>
          </a:prstGeom>
        </p:spPr>
        <p:txBody>
          <a:bodyPr wrap="square">
            <a:spAutoFit/>
          </a:bodyPr>
          <a:lstStyle/>
          <a:p>
            <a:pPr algn="just">
              <a:spcAft>
                <a:spcPts val="600"/>
              </a:spcAft>
            </a:pPr>
            <a:r>
              <a:rPr lang="fr-FR" sz="2800" dirty="0"/>
              <a:t>6. </a:t>
            </a:r>
            <a:r>
              <a:rPr lang="fr-FR" sz="2800" dirty="0">
                <a:solidFill>
                  <a:srgbClr val="0070C0"/>
                </a:solidFill>
              </a:rPr>
              <a:t>Planification</a:t>
            </a:r>
          </a:p>
          <a:p>
            <a:pPr algn="just">
              <a:spcAft>
                <a:spcPts val="600"/>
              </a:spcAft>
            </a:pPr>
            <a:r>
              <a:rPr lang="fr-FR" sz="2800" dirty="0"/>
              <a:t>7. </a:t>
            </a:r>
            <a:r>
              <a:rPr lang="fr-FR" sz="2800" dirty="0">
                <a:solidFill>
                  <a:srgbClr val="0070C0"/>
                </a:solidFill>
              </a:rPr>
              <a:t>Support</a:t>
            </a:r>
          </a:p>
          <a:p>
            <a:pPr algn="just">
              <a:spcAft>
                <a:spcPts val="600"/>
              </a:spcAft>
            </a:pPr>
            <a:r>
              <a:rPr lang="fr-FR" sz="2800" dirty="0"/>
              <a:t>8. </a:t>
            </a:r>
            <a:r>
              <a:rPr lang="fr-FR" sz="2800" dirty="0">
                <a:solidFill>
                  <a:srgbClr val="0070C0"/>
                </a:solidFill>
              </a:rPr>
              <a:t>Réalisation des activités opérationnelles </a:t>
            </a:r>
          </a:p>
          <a:p>
            <a:pPr algn="just">
              <a:spcAft>
                <a:spcPts val="600"/>
              </a:spcAft>
            </a:pPr>
            <a:r>
              <a:rPr lang="fr-FR" sz="2800" dirty="0"/>
              <a:t>9. </a:t>
            </a:r>
            <a:r>
              <a:rPr lang="fr-FR" sz="2800" dirty="0">
                <a:solidFill>
                  <a:srgbClr val="0070C0"/>
                </a:solidFill>
              </a:rPr>
              <a:t>Evaluation des performances</a:t>
            </a:r>
          </a:p>
          <a:p>
            <a:pPr algn="just">
              <a:spcAft>
                <a:spcPts val="600"/>
              </a:spcAft>
            </a:pPr>
            <a:r>
              <a:rPr lang="fr-FR" sz="2800" dirty="0"/>
              <a:t>10. </a:t>
            </a:r>
            <a:r>
              <a:rPr lang="fr-FR" sz="2800" dirty="0">
                <a:solidFill>
                  <a:srgbClr val="0070C0"/>
                </a:solidFill>
              </a:rPr>
              <a:t>Amélioration</a:t>
            </a:r>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0168" y="237577"/>
            <a:ext cx="1851832" cy="1851832"/>
          </a:xfrm>
          <a:prstGeom prst="rect">
            <a:avLst/>
          </a:prstGeom>
        </p:spPr>
      </p:pic>
    </p:spTree>
    <p:extLst>
      <p:ext uri="{BB962C8B-B14F-4D97-AF65-F5344CB8AC3E}">
        <p14:creationId xmlns:p14="http://schemas.microsoft.com/office/powerpoint/2010/main" val="16568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9984" y="832688"/>
            <a:ext cx="11029616" cy="988332"/>
          </a:xfrm>
        </p:spPr>
        <p:txBody>
          <a:bodyPr>
            <a:normAutofit/>
          </a:bodyPr>
          <a:lstStyle/>
          <a:p>
            <a:r>
              <a:rPr lang="fr-FR" sz="3600" cap="none" dirty="0"/>
              <a:t>PRINCIPALES ÉVOLUTIONS</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300" y="2679262"/>
            <a:ext cx="3342904" cy="2879076"/>
          </a:xfrm>
          <a:prstGeom prst="rect">
            <a:avLst/>
          </a:prstGeom>
        </p:spPr>
      </p:pic>
      <p:sp>
        <p:nvSpPr>
          <p:cNvPr id="4" name="ZoneTexte 3"/>
          <p:cNvSpPr txBox="1"/>
          <p:nvPr/>
        </p:nvSpPr>
        <p:spPr>
          <a:xfrm>
            <a:off x="805894" y="3795635"/>
            <a:ext cx="3261406" cy="584775"/>
          </a:xfrm>
          <a:prstGeom prst="rect">
            <a:avLst/>
          </a:prstGeom>
          <a:noFill/>
        </p:spPr>
        <p:txBody>
          <a:bodyPr wrap="none" rtlCol="0">
            <a:spAutoFit/>
          </a:bodyPr>
          <a:lstStyle/>
          <a:p>
            <a:r>
              <a:rPr lang="fr-FR" sz="3200" b="1" dirty="0">
                <a:solidFill>
                  <a:srgbClr val="0070C0"/>
                </a:solidFill>
              </a:rPr>
              <a:t>ISO 9001 : 2008 </a:t>
            </a:r>
          </a:p>
        </p:txBody>
      </p:sp>
      <p:sp>
        <p:nvSpPr>
          <p:cNvPr id="5" name="ZoneTexte 4"/>
          <p:cNvSpPr txBox="1"/>
          <p:nvPr/>
        </p:nvSpPr>
        <p:spPr>
          <a:xfrm>
            <a:off x="7504898" y="4377971"/>
            <a:ext cx="3652218" cy="646331"/>
          </a:xfrm>
          <a:prstGeom prst="rect">
            <a:avLst/>
          </a:prstGeom>
          <a:noFill/>
        </p:spPr>
        <p:txBody>
          <a:bodyPr wrap="none" rtlCol="0">
            <a:spAutoFit/>
          </a:bodyPr>
          <a:lstStyle/>
          <a:p>
            <a:r>
              <a:rPr lang="fr-FR" sz="3600" b="1" dirty="0">
                <a:solidFill>
                  <a:srgbClr val="0070C0"/>
                </a:solidFill>
              </a:rPr>
              <a:t>ISO 9001 : 2015 </a:t>
            </a:r>
          </a:p>
        </p:txBody>
      </p:sp>
    </p:spTree>
    <p:extLst>
      <p:ext uri="{BB962C8B-B14F-4D97-AF65-F5344CB8AC3E}">
        <p14:creationId xmlns:p14="http://schemas.microsoft.com/office/powerpoint/2010/main" val="54702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859110" y="497097"/>
            <a:ext cx="7121179" cy="418306"/>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DOCUMENTATION DU SMQ</a:t>
            </a:r>
          </a:p>
        </p:txBody>
      </p:sp>
      <p:sp>
        <p:nvSpPr>
          <p:cNvPr id="3" name="ZoneTexte 2"/>
          <p:cNvSpPr txBox="1"/>
          <p:nvPr/>
        </p:nvSpPr>
        <p:spPr>
          <a:xfrm>
            <a:off x="340203" y="1377872"/>
            <a:ext cx="11379572" cy="3662541"/>
          </a:xfrm>
          <a:prstGeom prst="rect">
            <a:avLst/>
          </a:prstGeom>
          <a:noFill/>
        </p:spPr>
        <p:txBody>
          <a:bodyPr wrap="square" rtlCol="0">
            <a:spAutoFit/>
          </a:bodyPr>
          <a:lstStyle/>
          <a:p>
            <a:pPr marL="285750" indent="-285750" algn="just">
              <a:spcAft>
                <a:spcPts val="600"/>
              </a:spcAft>
              <a:buClr>
                <a:schemeClr val="accent2"/>
              </a:buClr>
              <a:buFont typeface="Wingdings" panose="05000000000000000000" pitchFamily="2" charset="2"/>
              <a:buChar char="q"/>
            </a:pPr>
            <a:r>
              <a:rPr lang="fr-FR" sz="2800" dirty="0"/>
              <a:t>Nouvelle terminologie « Information documentée »</a:t>
            </a:r>
          </a:p>
          <a:p>
            <a:pPr marL="285750" indent="-285750" algn="just">
              <a:spcAft>
                <a:spcPts val="600"/>
              </a:spcAft>
              <a:buClr>
                <a:schemeClr val="accent2"/>
              </a:buClr>
              <a:buFont typeface="Wingdings" panose="05000000000000000000" pitchFamily="2" charset="2"/>
              <a:buChar char="q"/>
            </a:pPr>
            <a:r>
              <a:rPr lang="fr-FR" sz="2800" dirty="0"/>
              <a:t>Le terme « Information documentée » remplace les documents, enregistrements, les procédures, les instructions, le manuel qualité , etc.</a:t>
            </a:r>
          </a:p>
          <a:p>
            <a:pPr marL="285750" indent="-285750" algn="just">
              <a:spcAft>
                <a:spcPts val="600"/>
              </a:spcAft>
              <a:buClr>
                <a:schemeClr val="accent2"/>
              </a:buClr>
              <a:buFont typeface="Wingdings" panose="05000000000000000000" pitchFamily="2" charset="2"/>
              <a:buChar char="q"/>
            </a:pPr>
            <a:r>
              <a:rPr lang="fr-FR" sz="2800" dirty="0"/>
              <a:t>Le manuel qualité et les procédures ne constitue plus une exigence explicite </a:t>
            </a:r>
          </a:p>
          <a:p>
            <a:pPr marL="285750" indent="-285750" algn="just">
              <a:spcAft>
                <a:spcPts val="600"/>
              </a:spcAft>
              <a:buClr>
                <a:schemeClr val="accent2"/>
              </a:buClr>
              <a:buFont typeface="Wingdings" panose="05000000000000000000" pitchFamily="2" charset="2"/>
              <a:buChar char="q"/>
            </a:pPr>
            <a:endParaRPr lang="fr-FR" dirty="0"/>
          </a:p>
          <a:p>
            <a:pPr marL="285750" indent="-285750">
              <a:buClr>
                <a:schemeClr val="accent2"/>
              </a:buClr>
              <a:buFont typeface="Wingdings" panose="05000000000000000000" pitchFamily="2" charset="2"/>
              <a:buChar char="q"/>
            </a:pPr>
            <a:endParaRPr lang="fr-FR" dirty="0"/>
          </a:p>
          <a:p>
            <a:pPr marL="285750" indent="-285750">
              <a:buClr>
                <a:schemeClr val="accent2"/>
              </a:buClr>
              <a:buFont typeface="Wingdings" panose="05000000000000000000" pitchFamily="2" charset="2"/>
              <a:buChar char="q"/>
            </a:pPr>
            <a:endParaRPr lang="fr-FR" dirty="0"/>
          </a:p>
          <a:p>
            <a:pPr marL="285750" indent="-285750">
              <a:buClr>
                <a:schemeClr val="accent2"/>
              </a:buClr>
              <a:buFont typeface="Wingdings" panose="05000000000000000000" pitchFamily="2" charset="2"/>
              <a:buChar char="q"/>
            </a:pPr>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0856" y="3674234"/>
            <a:ext cx="4541144" cy="3027429"/>
          </a:xfrm>
          <a:prstGeom prst="rect">
            <a:avLst/>
          </a:prstGeom>
        </p:spPr>
      </p:pic>
    </p:spTree>
    <p:extLst>
      <p:ext uri="{BB962C8B-B14F-4D97-AF65-F5344CB8AC3E}">
        <p14:creationId xmlns:p14="http://schemas.microsoft.com/office/powerpoint/2010/main" val="63433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009402" y="561491"/>
            <a:ext cx="10092745" cy="687760"/>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INFORMATIONS DOCUMENTÉES EXIGÉES</a:t>
            </a:r>
          </a:p>
        </p:txBody>
      </p:sp>
      <p:sp>
        <p:nvSpPr>
          <p:cNvPr id="3" name="ZoneTexte 2"/>
          <p:cNvSpPr txBox="1"/>
          <p:nvPr/>
        </p:nvSpPr>
        <p:spPr>
          <a:xfrm>
            <a:off x="356872" y="1249251"/>
            <a:ext cx="11397803" cy="5924699"/>
          </a:xfrm>
          <a:prstGeom prst="rect">
            <a:avLst/>
          </a:prstGeom>
          <a:noFill/>
        </p:spPr>
        <p:txBody>
          <a:bodyPr wrap="square" rtlCol="0">
            <a:spAutoFit/>
          </a:bodyPr>
          <a:lstStyle/>
          <a:p>
            <a:pPr marL="285750" indent="-285750" algn="just">
              <a:spcAft>
                <a:spcPts val="600"/>
              </a:spcAft>
              <a:buClr>
                <a:schemeClr val="accent2"/>
              </a:buClr>
              <a:buFont typeface="Wingdings" panose="05000000000000000000" pitchFamily="2" charset="2"/>
              <a:buChar char="q"/>
            </a:pPr>
            <a:r>
              <a:rPr lang="fr-FR" sz="2800" dirty="0"/>
              <a:t>Domaine d’application</a:t>
            </a:r>
          </a:p>
          <a:p>
            <a:pPr marL="285750" indent="-285750" algn="just">
              <a:spcAft>
                <a:spcPts val="600"/>
              </a:spcAft>
              <a:buClr>
                <a:schemeClr val="accent2"/>
              </a:buClr>
              <a:buFont typeface="Wingdings" panose="05000000000000000000" pitchFamily="2" charset="2"/>
              <a:buChar char="q"/>
            </a:pPr>
            <a:r>
              <a:rPr lang="fr-FR" sz="2800" dirty="0"/>
              <a:t>Politique qualité</a:t>
            </a:r>
          </a:p>
          <a:p>
            <a:pPr marL="285750" indent="-285750" algn="just">
              <a:spcAft>
                <a:spcPts val="600"/>
              </a:spcAft>
              <a:buClr>
                <a:schemeClr val="accent2"/>
              </a:buClr>
              <a:buFont typeface="Wingdings" panose="05000000000000000000" pitchFamily="2" charset="2"/>
              <a:buChar char="q"/>
            </a:pPr>
            <a:r>
              <a:rPr lang="fr-FR" sz="2800" dirty="0"/>
              <a:t>Objectifs qualité</a:t>
            </a:r>
          </a:p>
          <a:p>
            <a:pPr marL="285750" indent="-285750" algn="just">
              <a:spcAft>
                <a:spcPts val="600"/>
              </a:spcAft>
              <a:buClr>
                <a:schemeClr val="accent2"/>
              </a:buClr>
              <a:buFont typeface="Wingdings" panose="05000000000000000000" pitchFamily="2" charset="2"/>
              <a:buChar char="q"/>
            </a:pPr>
            <a:r>
              <a:rPr lang="fr-FR" sz="2800" dirty="0"/>
              <a:t>Dispositifs de surveillance et mesure « Enregistrement »</a:t>
            </a:r>
          </a:p>
          <a:p>
            <a:pPr marL="285750" indent="-285750" algn="just">
              <a:spcAft>
                <a:spcPts val="600"/>
              </a:spcAft>
              <a:buClr>
                <a:schemeClr val="accent2"/>
              </a:buClr>
              <a:buFont typeface="Wingdings" panose="05000000000000000000" pitchFamily="2" charset="2"/>
              <a:buChar char="q"/>
            </a:pPr>
            <a:r>
              <a:rPr lang="fr-FR" sz="2800" dirty="0"/>
              <a:t>Compétence</a:t>
            </a:r>
          </a:p>
          <a:p>
            <a:pPr marL="285750" indent="-285750" algn="just">
              <a:spcAft>
                <a:spcPts val="600"/>
              </a:spcAft>
              <a:buClr>
                <a:schemeClr val="accent2"/>
              </a:buClr>
              <a:buFont typeface="Wingdings" panose="05000000000000000000" pitchFamily="2" charset="2"/>
              <a:buChar char="q"/>
            </a:pPr>
            <a:r>
              <a:rPr lang="fr-FR" sz="2800" dirty="0"/>
              <a:t>Informations documentées déterminées par l’organisme et nécessaires à l’efficacité du SMQ</a:t>
            </a:r>
          </a:p>
          <a:p>
            <a:pPr marL="285750" indent="-285750" algn="just">
              <a:spcAft>
                <a:spcPts val="600"/>
              </a:spcAft>
              <a:buClr>
                <a:schemeClr val="accent2"/>
              </a:buClr>
              <a:buFont typeface="Wingdings" panose="05000000000000000000" pitchFamily="2" charset="2"/>
              <a:buChar char="q"/>
            </a:pPr>
            <a:r>
              <a:rPr lang="fr-FR" sz="2800" dirty="0"/>
              <a:t>Revue des exigences relatives  aux produits et services </a:t>
            </a:r>
          </a:p>
          <a:p>
            <a:pPr marL="285750" indent="-285750" algn="just">
              <a:spcAft>
                <a:spcPts val="600"/>
              </a:spcAft>
              <a:buClr>
                <a:schemeClr val="accent2"/>
              </a:buClr>
              <a:buFont typeface="Wingdings" panose="05000000000000000000" pitchFamily="2" charset="2"/>
              <a:buChar char="q"/>
            </a:pPr>
            <a:r>
              <a:rPr lang="fr-FR" sz="2800" dirty="0"/>
              <a:t>Evaluation des fournisseurs « Enregistrements »</a:t>
            </a:r>
          </a:p>
          <a:p>
            <a:pPr marL="285750" indent="-285750" algn="just">
              <a:spcAft>
                <a:spcPts val="600"/>
              </a:spcAft>
              <a:buClr>
                <a:schemeClr val="accent2"/>
              </a:buClr>
              <a:buFont typeface="Wingdings" panose="05000000000000000000" pitchFamily="2" charset="2"/>
              <a:buChar char="q"/>
            </a:pPr>
            <a:r>
              <a:rPr lang="fr-FR" sz="2800" dirty="0"/>
              <a:t>Données d’achat </a:t>
            </a:r>
          </a:p>
          <a:p>
            <a:pPr marL="285750" indent="-285750">
              <a:buClr>
                <a:schemeClr val="accent2"/>
              </a:buClr>
              <a:buFont typeface="Wingdings" panose="05000000000000000000" pitchFamily="2" charset="2"/>
              <a:buChar char="q"/>
            </a:pPr>
            <a:endParaRPr lang="fr-FR" dirty="0"/>
          </a:p>
          <a:p>
            <a:pPr marL="285750" indent="-285750">
              <a:buClr>
                <a:schemeClr val="accent2"/>
              </a:buClr>
              <a:buFont typeface="Wingdings" panose="05000000000000000000" pitchFamily="2" charset="2"/>
              <a:buChar char="q"/>
            </a:pPr>
            <a:endParaRPr lang="fr-FR" dirty="0"/>
          </a:p>
          <a:p>
            <a:pPr marL="285750" indent="-285750">
              <a:buClr>
                <a:schemeClr val="accent2"/>
              </a:buClr>
              <a:buFont typeface="Wingdings" panose="05000000000000000000" pitchFamily="2" charset="2"/>
              <a:buChar char="q"/>
            </a:pPr>
            <a:endParaRPr lang="fr-FR" dirty="0"/>
          </a:p>
        </p:txBody>
      </p:sp>
    </p:spTree>
    <p:extLst>
      <p:ext uri="{BB962C8B-B14F-4D97-AF65-F5344CB8AC3E}">
        <p14:creationId xmlns:p14="http://schemas.microsoft.com/office/powerpoint/2010/main" val="2913159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395470" y="497096"/>
            <a:ext cx="806669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INFORMATION DOCUMENTÉE</a:t>
            </a:r>
          </a:p>
        </p:txBody>
      </p:sp>
      <p:sp>
        <p:nvSpPr>
          <p:cNvPr id="3" name="ZoneTexte 2"/>
          <p:cNvSpPr txBox="1"/>
          <p:nvPr/>
        </p:nvSpPr>
        <p:spPr>
          <a:xfrm>
            <a:off x="352578" y="1203087"/>
            <a:ext cx="11418711" cy="6909584"/>
          </a:xfrm>
          <a:prstGeom prst="rect">
            <a:avLst/>
          </a:prstGeom>
          <a:noFill/>
        </p:spPr>
        <p:txBody>
          <a:bodyPr wrap="square" rtlCol="0">
            <a:spAutoFit/>
          </a:bodyPr>
          <a:lstStyle/>
          <a:p>
            <a:pPr marL="285750" indent="-285750" algn="just">
              <a:spcAft>
                <a:spcPts val="600"/>
              </a:spcAft>
              <a:buClr>
                <a:schemeClr val="accent2"/>
              </a:buClr>
              <a:buFont typeface="Wingdings" panose="05000000000000000000" pitchFamily="2" charset="2"/>
              <a:buChar char="q"/>
            </a:pPr>
            <a:r>
              <a:rPr lang="fr-FR" sz="2800" dirty="0"/>
              <a:t>Description des caractéristiques des produits et services</a:t>
            </a:r>
          </a:p>
          <a:p>
            <a:pPr marL="285750" indent="-285750" algn="just">
              <a:spcAft>
                <a:spcPts val="600"/>
              </a:spcAft>
              <a:buClr>
                <a:schemeClr val="accent2"/>
              </a:buClr>
              <a:buFont typeface="Wingdings" panose="05000000000000000000" pitchFamily="2" charset="2"/>
              <a:buChar char="q"/>
            </a:pPr>
            <a:r>
              <a:rPr lang="fr-FR" sz="2800" dirty="0"/>
              <a:t>Enregistrements pour la traçabilité si exigée</a:t>
            </a:r>
          </a:p>
          <a:p>
            <a:pPr marL="285750" indent="-285750" algn="just">
              <a:spcAft>
                <a:spcPts val="600"/>
              </a:spcAft>
              <a:buClr>
                <a:schemeClr val="accent2"/>
              </a:buClr>
              <a:buFont typeface="Wingdings" panose="05000000000000000000" pitchFamily="2" charset="2"/>
              <a:buChar char="q"/>
            </a:pPr>
            <a:r>
              <a:rPr lang="fr-FR" sz="2800" dirty="0"/>
              <a:t>Propriété du client ou fournisseur – Rapport adressé au client ou fournisseur en cas d’endommagement</a:t>
            </a:r>
          </a:p>
          <a:p>
            <a:pPr marL="285750" indent="-285750" algn="just">
              <a:spcAft>
                <a:spcPts val="600"/>
              </a:spcAft>
              <a:buClr>
                <a:schemeClr val="accent2"/>
              </a:buClr>
              <a:buFont typeface="Wingdings" panose="05000000000000000000" pitchFamily="2" charset="2"/>
              <a:buChar char="q"/>
            </a:pPr>
            <a:r>
              <a:rPr lang="fr-FR" sz="2800" dirty="0"/>
              <a:t>Enregistrement de libération des produits et services </a:t>
            </a:r>
          </a:p>
          <a:p>
            <a:pPr marL="285750" indent="-285750" algn="just">
              <a:spcAft>
                <a:spcPts val="600"/>
              </a:spcAft>
              <a:buClr>
                <a:schemeClr val="accent2"/>
              </a:buClr>
              <a:buFont typeface="Wingdings" panose="05000000000000000000" pitchFamily="2" charset="2"/>
              <a:buChar char="q"/>
            </a:pPr>
            <a:r>
              <a:rPr lang="fr-FR" sz="2800" dirty="0"/>
              <a:t>Enregistrement des produits et services non conformes</a:t>
            </a:r>
          </a:p>
          <a:p>
            <a:pPr marL="285750" indent="-285750" algn="just">
              <a:spcAft>
                <a:spcPts val="600"/>
              </a:spcAft>
              <a:buClr>
                <a:schemeClr val="accent2"/>
              </a:buClr>
              <a:buFont typeface="Wingdings" panose="05000000000000000000" pitchFamily="2" charset="2"/>
              <a:buChar char="q"/>
            </a:pPr>
            <a:r>
              <a:rPr lang="fr-FR" sz="2800" dirty="0"/>
              <a:t>Activités de surveillance et mesure des produits et services, processus, satisfaction client </a:t>
            </a:r>
          </a:p>
          <a:p>
            <a:pPr marL="285750" indent="-285750" algn="just">
              <a:spcAft>
                <a:spcPts val="600"/>
              </a:spcAft>
              <a:buClr>
                <a:schemeClr val="accent2"/>
              </a:buClr>
              <a:buFont typeface="Wingdings" panose="05000000000000000000" pitchFamily="2" charset="2"/>
              <a:buChar char="q"/>
            </a:pPr>
            <a:r>
              <a:rPr lang="fr-FR" sz="2800" dirty="0"/>
              <a:t>Planification et réalisation des audits qualité internes </a:t>
            </a:r>
          </a:p>
          <a:p>
            <a:pPr marL="285750" indent="-285750" algn="just">
              <a:spcAft>
                <a:spcPts val="600"/>
              </a:spcAft>
              <a:buClr>
                <a:schemeClr val="accent2"/>
              </a:buClr>
              <a:buFont typeface="Wingdings" panose="05000000000000000000" pitchFamily="2" charset="2"/>
              <a:buChar char="q"/>
            </a:pPr>
            <a:r>
              <a:rPr lang="fr-FR" sz="2800" dirty="0"/>
              <a:t>Revue de direction </a:t>
            </a:r>
          </a:p>
          <a:p>
            <a:pPr marL="285750" indent="-285750" algn="just">
              <a:spcAft>
                <a:spcPts val="600"/>
              </a:spcAft>
              <a:buClr>
                <a:schemeClr val="accent2"/>
              </a:buClr>
              <a:buFont typeface="Wingdings" panose="05000000000000000000" pitchFamily="2" charset="2"/>
              <a:buChar char="q"/>
            </a:pPr>
            <a:r>
              <a:rPr lang="fr-FR" sz="2800" dirty="0"/>
              <a:t>Non-conformité : actions correctives et préventive</a:t>
            </a:r>
          </a:p>
          <a:p>
            <a:pPr marL="285750" indent="-285750">
              <a:buClr>
                <a:schemeClr val="accent2"/>
              </a:buClr>
              <a:buFont typeface="Wingdings" panose="05000000000000000000" pitchFamily="2" charset="2"/>
              <a:buChar char="q"/>
            </a:pPr>
            <a:endParaRPr lang="fr-FR" dirty="0"/>
          </a:p>
          <a:p>
            <a:pPr marL="285750" indent="-285750">
              <a:buClr>
                <a:schemeClr val="accent2"/>
              </a:buClr>
              <a:buFont typeface="Wingdings" panose="05000000000000000000" pitchFamily="2" charset="2"/>
              <a:buChar char="q"/>
            </a:pPr>
            <a:endParaRPr lang="fr-FR" dirty="0"/>
          </a:p>
          <a:p>
            <a:pPr marL="285750" indent="-285750">
              <a:buClr>
                <a:schemeClr val="accent2"/>
              </a:buClr>
              <a:buFont typeface="Wingdings" panose="05000000000000000000" pitchFamily="2" charset="2"/>
              <a:buChar char="q"/>
            </a:pPr>
            <a:endParaRPr lang="fr-FR" dirty="0"/>
          </a:p>
          <a:p>
            <a:pPr marL="285750" indent="-285750">
              <a:buClr>
                <a:schemeClr val="accent2"/>
              </a:buClr>
              <a:buFont typeface="Wingdings" panose="05000000000000000000" pitchFamily="2" charset="2"/>
              <a:buChar char="q"/>
            </a:pPr>
            <a:endParaRPr lang="fr-FR" dirty="0"/>
          </a:p>
          <a:p>
            <a:pPr marL="285750" indent="-285750">
              <a:buClr>
                <a:schemeClr val="accent2"/>
              </a:buClr>
              <a:buFont typeface="Wingdings" panose="05000000000000000000" pitchFamily="2" charset="2"/>
              <a:buChar char="q"/>
            </a:pPr>
            <a:endParaRPr lang="fr-FR" dirty="0"/>
          </a:p>
        </p:txBody>
      </p:sp>
    </p:spTree>
    <p:extLst>
      <p:ext uri="{BB962C8B-B14F-4D97-AF65-F5344CB8AC3E}">
        <p14:creationId xmlns:p14="http://schemas.microsoft.com/office/powerpoint/2010/main" val="48004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586614" y="471338"/>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MANAGEMENT DES RISQUES</a:t>
            </a:r>
          </a:p>
        </p:txBody>
      </p:sp>
      <p:sp>
        <p:nvSpPr>
          <p:cNvPr id="3" name="ZoneTexte 2"/>
          <p:cNvSpPr txBox="1"/>
          <p:nvPr/>
        </p:nvSpPr>
        <p:spPr>
          <a:xfrm>
            <a:off x="321973" y="1218312"/>
            <a:ext cx="11410682" cy="6078587"/>
          </a:xfrm>
          <a:prstGeom prst="rect">
            <a:avLst/>
          </a:prstGeom>
          <a:noFill/>
        </p:spPr>
        <p:txBody>
          <a:bodyPr wrap="square" rtlCol="0">
            <a:spAutoFit/>
          </a:bodyPr>
          <a:lstStyle/>
          <a:p>
            <a:pPr marL="342900" indent="-342900" algn="just">
              <a:spcAft>
                <a:spcPts val="600"/>
              </a:spcAft>
              <a:buClr>
                <a:schemeClr val="accent2"/>
              </a:buClr>
              <a:buFont typeface="Wingdings" panose="05000000000000000000" pitchFamily="2" charset="2"/>
              <a:buChar char="Ø"/>
            </a:pPr>
            <a:r>
              <a:rPr lang="fr-FR" sz="2800" dirty="0"/>
              <a:t>ISO 31000, ISO 31010, ISO 73 fournissent des lignes directrices sur le management des risques</a:t>
            </a:r>
          </a:p>
          <a:p>
            <a:pPr marL="342900" indent="-342900" algn="just">
              <a:spcAft>
                <a:spcPts val="600"/>
              </a:spcAft>
              <a:buClr>
                <a:schemeClr val="accent2"/>
              </a:buClr>
              <a:buFont typeface="Wingdings" panose="05000000000000000000" pitchFamily="2" charset="2"/>
              <a:buChar char="Ø"/>
            </a:pPr>
            <a:r>
              <a:rPr lang="fr-FR" sz="2800" dirty="0"/>
              <a:t>Pour chaque processus, les risques doivent être déterminés pour : </a:t>
            </a:r>
          </a:p>
          <a:p>
            <a:pPr marL="800100" lvl="1" indent="-342900" algn="just">
              <a:spcAft>
                <a:spcPts val="600"/>
              </a:spcAft>
              <a:buClr>
                <a:srgbClr val="0070C0"/>
              </a:buClr>
              <a:buFont typeface="Courier New" panose="02070309020205020404" pitchFamily="49" charset="0"/>
              <a:buChar char="o"/>
            </a:pPr>
            <a:r>
              <a:rPr lang="fr-FR" sz="2800" dirty="0"/>
              <a:t>Assurer la conformité des produits et services (§ 5.1.2)</a:t>
            </a:r>
          </a:p>
          <a:p>
            <a:pPr marL="800100" lvl="1" indent="-342900" algn="just">
              <a:spcAft>
                <a:spcPts val="600"/>
              </a:spcAft>
              <a:buClr>
                <a:srgbClr val="0070C0"/>
              </a:buClr>
              <a:buFont typeface="Courier New" panose="02070309020205020404" pitchFamily="49" charset="0"/>
              <a:buChar char="o"/>
            </a:pPr>
            <a:r>
              <a:rPr lang="fr-FR" sz="2800" dirty="0"/>
              <a:t>Atteindre les objectifs du SMQ</a:t>
            </a:r>
          </a:p>
          <a:p>
            <a:pPr marL="800100" lvl="1" indent="-342900" algn="just">
              <a:spcAft>
                <a:spcPts val="600"/>
              </a:spcAft>
              <a:buClr>
                <a:srgbClr val="0070C0"/>
              </a:buClr>
              <a:buFont typeface="Courier New" panose="02070309020205020404" pitchFamily="49" charset="0"/>
              <a:buChar char="o"/>
            </a:pPr>
            <a:r>
              <a:rPr lang="fr-FR" sz="2800" dirty="0"/>
              <a:t>Prévenir et réduire les effets indésirables </a:t>
            </a:r>
          </a:p>
          <a:p>
            <a:pPr marL="800100" lvl="1" indent="-342900" algn="just">
              <a:spcAft>
                <a:spcPts val="600"/>
              </a:spcAft>
              <a:buClr>
                <a:srgbClr val="0070C0"/>
              </a:buClr>
              <a:buFont typeface="Courier New" panose="02070309020205020404" pitchFamily="49" charset="0"/>
              <a:buChar char="o"/>
            </a:pPr>
            <a:r>
              <a:rPr lang="fr-FR" sz="2800" dirty="0"/>
              <a:t>S’inscrire dans une dynamique d’amélioration continue   </a:t>
            </a:r>
          </a:p>
          <a:p>
            <a:pPr marL="342900" indent="-342900" algn="just">
              <a:spcAft>
                <a:spcPts val="600"/>
              </a:spcAft>
              <a:buClr>
                <a:schemeClr val="accent2"/>
              </a:buClr>
              <a:buFont typeface="Wingdings" panose="05000000000000000000" pitchFamily="2" charset="2"/>
              <a:buChar char="Ø"/>
            </a:pPr>
            <a:r>
              <a:rPr lang="fr-FR" sz="2800" dirty="0"/>
              <a:t>Evaluer et hiérarchiser les risques </a:t>
            </a:r>
          </a:p>
          <a:p>
            <a:pPr marL="342900" indent="-342900" algn="just">
              <a:spcAft>
                <a:spcPts val="600"/>
              </a:spcAft>
              <a:buClr>
                <a:schemeClr val="accent2"/>
              </a:buClr>
              <a:buFont typeface="Wingdings" panose="05000000000000000000" pitchFamily="2" charset="2"/>
              <a:buChar char="Ø"/>
            </a:pPr>
            <a:r>
              <a:rPr lang="fr-FR" sz="2800" dirty="0"/>
              <a:t>Intégrer et mettre en œuvre les actions au sein des processus du système de la mangement de la qualité</a:t>
            </a:r>
          </a:p>
          <a:p>
            <a:pPr marL="342900" indent="-342900" algn="just">
              <a:spcAft>
                <a:spcPts val="600"/>
              </a:spcAft>
              <a:buClr>
                <a:schemeClr val="accent2"/>
              </a:buClr>
              <a:buFont typeface="Wingdings" panose="05000000000000000000" pitchFamily="2" charset="2"/>
              <a:buChar char="Ø"/>
            </a:pPr>
            <a:r>
              <a:rPr lang="fr-FR" sz="2800" dirty="0"/>
              <a:t>Evaluer l’efficacité des actions,    </a:t>
            </a:r>
          </a:p>
          <a:p>
            <a:pPr>
              <a:buClr>
                <a:schemeClr val="accent2"/>
              </a:buClr>
            </a:pPr>
            <a:endParaRPr lang="fr-FR" sz="2800" dirty="0"/>
          </a:p>
        </p:txBody>
      </p:sp>
    </p:spTree>
    <p:extLst>
      <p:ext uri="{BB962C8B-B14F-4D97-AF65-F5344CB8AC3E}">
        <p14:creationId xmlns:p14="http://schemas.microsoft.com/office/powerpoint/2010/main" val="238174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64327" y="587451"/>
            <a:ext cx="11753501" cy="5697235"/>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Objectif :</a:t>
            </a:r>
          </a:p>
          <a:p>
            <a:endParaRPr lang="fr-FR" sz="3600" b="1" cap="none" dirty="0">
              <a:solidFill>
                <a:schemeClr val="accent1">
                  <a:lumMod val="75000"/>
                </a:schemeClr>
              </a:solidFill>
            </a:endParaRPr>
          </a:p>
          <a:p>
            <a:r>
              <a:rPr lang="fr-FR" sz="2400" b="1" cap="none" dirty="0">
                <a:solidFill>
                  <a:schemeClr val="accent1">
                    <a:lumMod val="75000"/>
                  </a:schemeClr>
                </a:solidFill>
              </a:rPr>
              <a:t>Pourquoi s’engager dans une démarche qualité?</a:t>
            </a:r>
          </a:p>
          <a:p>
            <a:endParaRPr lang="fr-FR" sz="2400" b="1" cap="none" dirty="0">
              <a:solidFill>
                <a:schemeClr val="accent1">
                  <a:lumMod val="75000"/>
                </a:schemeClr>
              </a:solidFill>
            </a:endParaRPr>
          </a:p>
          <a:p>
            <a:pPr marL="457200" indent="-457200">
              <a:buFont typeface="+mj-lt"/>
              <a:buAutoNum type="alphaLcPeriod"/>
            </a:pPr>
            <a:r>
              <a:rPr lang="fr-FR" sz="2400" b="1" cap="none" dirty="0">
                <a:solidFill>
                  <a:schemeClr val="accent1">
                    <a:lumMod val="75000"/>
                  </a:schemeClr>
                </a:solidFill>
              </a:rPr>
              <a:t>Sur un plan commercial :</a:t>
            </a:r>
          </a:p>
          <a:p>
            <a:endParaRPr lang="fr-FR" sz="2400" b="1" cap="none" dirty="0">
              <a:solidFill>
                <a:schemeClr val="accent1">
                  <a:lumMod val="75000"/>
                </a:schemeClr>
              </a:solidFill>
            </a:endParaRPr>
          </a:p>
          <a:p>
            <a:pPr marL="342900" indent="-342900">
              <a:buFont typeface="Wingdings" panose="05000000000000000000" pitchFamily="2" charset="2"/>
              <a:buChar char="ü"/>
            </a:pPr>
            <a:r>
              <a:rPr lang="fr-FR" sz="2400" b="1" cap="none" dirty="0">
                <a:solidFill>
                  <a:schemeClr val="accent1">
                    <a:lumMod val="75000"/>
                  </a:schemeClr>
                </a:solidFill>
              </a:rPr>
              <a:t>Pour trouver de nouveaux clients.</a:t>
            </a:r>
          </a:p>
          <a:p>
            <a:pPr marL="342900" indent="-342900">
              <a:buFont typeface="Wingdings" panose="05000000000000000000" pitchFamily="2" charset="2"/>
              <a:buChar char="ü"/>
            </a:pPr>
            <a:r>
              <a:rPr lang="fr-FR" sz="2400" b="1" cap="none" dirty="0">
                <a:solidFill>
                  <a:schemeClr val="accent1">
                    <a:lumMod val="75000"/>
                  </a:schemeClr>
                </a:solidFill>
              </a:rPr>
              <a:t>Pour une reconnaissance de votre entreprise.</a:t>
            </a:r>
          </a:p>
          <a:p>
            <a:pPr marL="342900" indent="-342900">
              <a:buFont typeface="Wingdings" panose="05000000000000000000" pitchFamily="2" charset="2"/>
              <a:buChar char="ü"/>
            </a:pPr>
            <a:r>
              <a:rPr lang="fr-FR" sz="2400" b="1" cap="none" dirty="0">
                <a:solidFill>
                  <a:schemeClr val="accent1">
                    <a:lumMod val="75000"/>
                  </a:schemeClr>
                </a:solidFill>
              </a:rPr>
              <a:t>Pour améliorer son image.</a:t>
            </a:r>
          </a:p>
          <a:p>
            <a:pPr marL="342900" indent="-342900">
              <a:buFont typeface="Wingdings" panose="05000000000000000000" pitchFamily="2" charset="2"/>
              <a:buChar char="ü"/>
            </a:pPr>
            <a:r>
              <a:rPr lang="fr-FR" sz="2400" b="1" cap="none" dirty="0">
                <a:solidFill>
                  <a:schemeClr val="accent1">
                    <a:lumMod val="75000"/>
                  </a:schemeClr>
                </a:solidFill>
              </a:rPr>
              <a:t>Pour fidéliser les clients actuels.</a:t>
            </a:r>
          </a:p>
          <a:p>
            <a:pPr marL="342900" indent="-342900">
              <a:buFont typeface="Wingdings" panose="05000000000000000000" pitchFamily="2" charset="2"/>
              <a:buChar char="ü"/>
            </a:pPr>
            <a:r>
              <a:rPr lang="fr-FR" sz="2400" b="1" cap="none" dirty="0">
                <a:solidFill>
                  <a:schemeClr val="accent1">
                    <a:lumMod val="75000"/>
                  </a:schemeClr>
                </a:solidFill>
              </a:rPr>
              <a:t>Pour accéder à des nouveaux marchés.</a:t>
            </a:r>
          </a:p>
          <a:p>
            <a:pPr marL="342900" indent="-342900">
              <a:buFont typeface="Wingdings" panose="05000000000000000000" pitchFamily="2" charset="2"/>
              <a:buChar char="ü"/>
            </a:pPr>
            <a:r>
              <a:rPr lang="fr-FR" sz="2400" b="1" cap="none" dirty="0">
                <a:solidFill>
                  <a:schemeClr val="accent1">
                    <a:lumMod val="75000"/>
                  </a:schemeClr>
                </a:solidFill>
              </a:rPr>
              <a:t>Pour se débarquer de la concurrence.</a:t>
            </a:r>
          </a:p>
          <a:p>
            <a:pPr marL="342900" indent="-342900">
              <a:buFont typeface="Wingdings" panose="05000000000000000000" pitchFamily="2" charset="2"/>
              <a:buChar char="ü"/>
            </a:pPr>
            <a:r>
              <a:rPr lang="fr-FR" sz="2400" b="1" cap="none" dirty="0">
                <a:solidFill>
                  <a:schemeClr val="accent1">
                    <a:lumMod val="75000"/>
                  </a:schemeClr>
                </a:solidFill>
              </a:rPr>
              <a:t>Pour l’obligation de se conformer à des réglementations. </a:t>
            </a:r>
          </a:p>
          <a:p>
            <a:endParaRPr lang="fr-FR" sz="2400" b="1" cap="none" dirty="0">
              <a:solidFill>
                <a:schemeClr val="accent1">
                  <a:lumMod val="75000"/>
                </a:schemeClr>
              </a:solidFill>
            </a:endParaRPr>
          </a:p>
          <a:p>
            <a:endParaRPr lang="fr-FR" sz="3600" b="1" cap="none" dirty="0">
              <a:solidFill>
                <a:schemeClr val="accent1">
                  <a:lumMod val="75000"/>
                </a:schemeClr>
              </a:solidFill>
            </a:endParaRPr>
          </a:p>
        </p:txBody>
      </p:sp>
    </p:spTree>
    <p:extLst>
      <p:ext uri="{BB962C8B-B14F-4D97-AF65-F5344CB8AC3E}">
        <p14:creationId xmlns:p14="http://schemas.microsoft.com/office/powerpoint/2010/main" val="327114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64327" y="587451"/>
            <a:ext cx="11753501" cy="5697235"/>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Objectif :</a:t>
            </a:r>
          </a:p>
          <a:p>
            <a:endParaRPr lang="fr-FR" sz="3600" b="1" cap="none" dirty="0">
              <a:solidFill>
                <a:schemeClr val="accent1">
                  <a:lumMod val="75000"/>
                </a:schemeClr>
              </a:solidFill>
            </a:endParaRPr>
          </a:p>
          <a:p>
            <a:r>
              <a:rPr lang="fr-FR" sz="2400" b="1" cap="none" dirty="0">
                <a:solidFill>
                  <a:schemeClr val="accent1">
                    <a:lumMod val="75000"/>
                  </a:schemeClr>
                </a:solidFill>
              </a:rPr>
              <a:t>Pourquoi s’engager dans une démarche qualité?</a:t>
            </a:r>
          </a:p>
          <a:p>
            <a:endParaRPr lang="fr-FR" sz="2400" b="1" cap="none" dirty="0">
              <a:solidFill>
                <a:schemeClr val="accent1">
                  <a:lumMod val="75000"/>
                </a:schemeClr>
              </a:solidFill>
            </a:endParaRPr>
          </a:p>
          <a:p>
            <a:r>
              <a:rPr lang="fr-FR" sz="2400" b="1" cap="none" dirty="0">
                <a:solidFill>
                  <a:schemeClr val="accent1">
                    <a:lumMod val="75000"/>
                  </a:schemeClr>
                </a:solidFill>
              </a:rPr>
              <a:t>b. En interne :</a:t>
            </a:r>
          </a:p>
          <a:p>
            <a:endParaRPr lang="fr-FR" sz="2400" b="1" cap="none" dirty="0">
              <a:solidFill>
                <a:schemeClr val="accent1">
                  <a:lumMod val="75000"/>
                </a:schemeClr>
              </a:solidFill>
            </a:endParaRPr>
          </a:p>
          <a:p>
            <a:pPr marL="342900" indent="-342900">
              <a:buFont typeface="Wingdings" panose="05000000000000000000" pitchFamily="2" charset="2"/>
              <a:buChar char="ü"/>
            </a:pPr>
            <a:r>
              <a:rPr lang="fr-FR" sz="2400" b="1" cap="none" dirty="0">
                <a:solidFill>
                  <a:schemeClr val="accent1">
                    <a:lumMod val="75000"/>
                  </a:schemeClr>
                </a:solidFill>
              </a:rPr>
              <a:t>Pour mettre en œuvre l’efficacité et la rigueur.</a:t>
            </a:r>
          </a:p>
          <a:p>
            <a:pPr marL="342900" indent="-342900">
              <a:buFont typeface="Wingdings" panose="05000000000000000000" pitchFamily="2" charset="2"/>
              <a:buChar char="ü"/>
            </a:pPr>
            <a:r>
              <a:rPr lang="fr-FR" sz="2400" b="1" cap="none" dirty="0">
                <a:solidFill>
                  <a:schemeClr val="accent1">
                    <a:lumMod val="75000"/>
                  </a:schemeClr>
                </a:solidFill>
              </a:rPr>
              <a:t>Pour maitriser et faire évoluer l’organisation.</a:t>
            </a:r>
          </a:p>
          <a:p>
            <a:pPr marL="342900" indent="-342900">
              <a:buFont typeface="Wingdings" panose="05000000000000000000" pitchFamily="2" charset="2"/>
              <a:buChar char="ü"/>
            </a:pPr>
            <a:r>
              <a:rPr lang="fr-FR" sz="2400" b="1" cap="none" dirty="0">
                <a:solidFill>
                  <a:schemeClr val="accent1">
                    <a:lumMod val="75000"/>
                  </a:schemeClr>
                </a:solidFill>
              </a:rPr>
              <a:t>Pour réduire les coûts des défaillances.</a:t>
            </a:r>
          </a:p>
          <a:p>
            <a:pPr marL="342900" indent="-342900">
              <a:buFont typeface="Wingdings" panose="05000000000000000000" pitchFamily="2" charset="2"/>
              <a:buChar char="ü"/>
            </a:pPr>
            <a:r>
              <a:rPr lang="fr-FR" sz="2400" b="1" cap="none" dirty="0">
                <a:solidFill>
                  <a:schemeClr val="accent1">
                    <a:lumMod val="75000"/>
                  </a:schemeClr>
                </a:solidFill>
              </a:rPr>
              <a:t>Pour mobiliser l’entreprise vers un objectif commun et améliorer les conditions de travail.</a:t>
            </a:r>
          </a:p>
          <a:p>
            <a:endParaRPr lang="fr-FR" sz="3600" b="1" cap="none" dirty="0">
              <a:solidFill>
                <a:schemeClr val="accent1">
                  <a:lumMod val="75000"/>
                </a:schemeClr>
              </a:solidFill>
            </a:endParaRPr>
          </a:p>
        </p:txBody>
      </p:sp>
    </p:spTree>
    <p:extLst>
      <p:ext uri="{BB962C8B-B14F-4D97-AF65-F5344CB8AC3E}">
        <p14:creationId xmlns:p14="http://schemas.microsoft.com/office/powerpoint/2010/main" val="3425986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264327" y="587452"/>
            <a:ext cx="11753501" cy="67529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Les enjeux de la qualité</a:t>
            </a:r>
          </a:p>
        </p:txBody>
      </p:sp>
      <p:sp>
        <p:nvSpPr>
          <p:cNvPr id="5" name="Arrondir un rectangle avec un coin diagonal 4"/>
          <p:cNvSpPr/>
          <p:nvPr/>
        </p:nvSpPr>
        <p:spPr>
          <a:xfrm>
            <a:off x="5081534" y="2980763"/>
            <a:ext cx="2119086" cy="1045028"/>
          </a:xfrm>
          <a:prstGeom prst="round2Diag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3200" b="1" dirty="0"/>
              <a:t>Enjeux</a:t>
            </a:r>
          </a:p>
        </p:txBody>
      </p:sp>
      <p:sp>
        <p:nvSpPr>
          <p:cNvPr id="6" name="Rectangle 5"/>
          <p:cNvSpPr/>
          <p:nvPr/>
        </p:nvSpPr>
        <p:spPr>
          <a:xfrm>
            <a:off x="627764" y="1262744"/>
            <a:ext cx="3653948" cy="89988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fr-FR" sz="2000" b="1" u="sng" dirty="0">
                <a:solidFill>
                  <a:schemeClr val="tx1"/>
                </a:solidFill>
              </a:rPr>
              <a:t>Concurrentiels</a:t>
            </a:r>
          </a:p>
          <a:p>
            <a:r>
              <a:rPr lang="fr-FR" sz="2000" b="1" dirty="0">
                <a:solidFill>
                  <a:schemeClr val="tx1"/>
                </a:solidFill>
              </a:rPr>
              <a:t>Image de marque</a:t>
            </a:r>
          </a:p>
        </p:txBody>
      </p:sp>
      <p:sp>
        <p:nvSpPr>
          <p:cNvPr id="7" name="Rectangle 6"/>
          <p:cNvSpPr/>
          <p:nvPr/>
        </p:nvSpPr>
        <p:spPr>
          <a:xfrm>
            <a:off x="627764" y="4586728"/>
            <a:ext cx="3653949" cy="1683443"/>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fr-FR" sz="2000" b="1" u="sng" dirty="0">
                <a:solidFill>
                  <a:schemeClr val="tx1"/>
                </a:solidFill>
              </a:rPr>
              <a:t>Humains</a:t>
            </a:r>
          </a:p>
          <a:p>
            <a:r>
              <a:rPr lang="fr-FR" sz="2000" b="1" dirty="0">
                <a:solidFill>
                  <a:schemeClr val="tx1"/>
                </a:solidFill>
              </a:rPr>
              <a:t>Comportement et attitudes.</a:t>
            </a:r>
          </a:p>
          <a:p>
            <a:r>
              <a:rPr lang="fr-FR" sz="2000" b="1" dirty="0">
                <a:solidFill>
                  <a:schemeClr val="tx1"/>
                </a:solidFill>
              </a:rPr>
              <a:t>Management et prévention des conflits.</a:t>
            </a:r>
          </a:p>
        </p:txBody>
      </p:sp>
      <p:sp>
        <p:nvSpPr>
          <p:cNvPr id="8" name="Rectangle 7"/>
          <p:cNvSpPr/>
          <p:nvPr/>
        </p:nvSpPr>
        <p:spPr>
          <a:xfrm>
            <a:off x="8055427" y="1262744"/>
            <a:ext cx="3962401" cy="89988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fr-FR" sz="2000" b="1" u="sng" dirty="0">
                <a:solidFill>
                  <a:schemeClr val="tx1"/>
                </a:solidFill>
              </a:rPr>
              <a:t>Economiques</a:t>
            </a:r>
          </a:p>
          <a:p>
            <a:r>
              <a:rPr lang="fr-FR" sz="2000" b="1" dirty="0">
                <a:solidFill>
                  <a:schemeClr val="tx1"/>
                </a:solidFill>
              </a:rPr>
              <a:t>- Réduction des coûts de non qualité. (évaluation du CNQ)</a:t>
            </a:r>
          </a:p>
        </p:txBody>
      </p:sp>
      <p:sp>
        <p:nvSpPr>
          <p:cNvPr id="9" name="Rectangle 8"/>
          <p:cNvSpPr/>
          <p:nvPr/>
        </p:nvSpPr>
        <p:spPr>
          <a:xfrm>
            <a:off x="8055427" y="4586727"/>
            <a:ext cx="3962401" cy="168344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fr-FR" sz="2000" b="1" u="sng" dirty="0">
                <a:solidFill>
                  <a:schemeClr val="tx1"/>
                </a:solidFill>
              </a:rPr>
              <a:t>Organisationnels</a:t>
            </a:r>
          </a:p>
          <a:p>
            <a:r>
              <a:rPr lang="fr-FR" sz="2000" b="1" dirty="0">
                <a:solidFill>
                  <a:schemeClr val="tx1"/>
                </a:solidFill>
              </a:rPr>
              <a:t>Amélioration des processus.</a:t>
            </a:r>
          </a:p>
          <a:p>
            <a:r>
              <a:rPr lang="fr-FR" sz="2000" b="1" dirty="0">
                <a:solidFill>
                  <a:schemeClr val="tx1"/>
                </a:solidFill>
              </a:rPr>
              <a:t>Management (clarification des responsabilités, autorités et communication</a:t>
            </a:r>
          </a:p>
        </p:txBody>
      </p:sp>
      <p:cxnSp>
        <p:nvCxnSpPr>
          <p:cNvPr id="10" name="Connecteur droit avec flèche 9">
            <a:extLst>
              <a:ext uri="{FF2B5EF4-FFF2-40B4-BE49-F238E27FC236}">
                <a16:creationId xmlns:a16="http://schemas.microsoft.com/office/drawing/2014/main" id="{FCF9B284-3C01-455B-98EA-042D81141AC1}"/>
              </a:ext>
            </a:extLst>
          </p:cNvPr>
          <p:cNvCxnSpPr/>
          <p:nvPr/>
        </p:nvCxnSpPr>
        <p:spPr>
          <a:xfrm flipV="1">
            <a:off x="7200620" y="2162630"/>
            <a:ext cx="940845" cy="769256"/>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cxnSp>
        <p:nvCxnSpPr>
          <p:cNvPr id="12" name="Connecteur droit avec flèche 11">
            <a:extLst>
              <a:ext uri="{FF2B5EF4-FFF2-40B4-BE49-F238E27FC236}">
                <a16:creationId xmlns:a16="http://schemas.microsoft.com/office/drawing/2014/main" id="{F64EAC68-7804-40DA-AAF0-855828340FBE}"/>
              </a:ext>
            </a:extLst>
          </p:cNvPr>
          <p:cNvCxnSpPr/>
          <p:nvPr/>
        </p:nvCxnSpPr>
        <p:spPr>
          <a:xfrm flipH="1" flipV="1">
            <a:off x="4281712" y="2162630"/>
            <a:ext cx="799822" cy="867009"/>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14" name="Connecteur droit avec flèche 13">
            <a:extLst>
              <a:ext uri="{FF2B5EF4-FFF2-40B4-BE49-F238E27FC236}">
                <a16:creationId xmlns:a16="http://schemas.microsoft.com/office/drawing/2014/main" id="{E175CEA6-5A24-4503-A9D8-F276DF6E3F99}"/>
              </a:ext>
            </a:extLst>
          </p:cNvPr>
          <p:cNvCxnSpPr/>
          <p:nvPr/>
        </p:nvCxnSpPr>
        <p:spPr>
          <a:xfrm flipH="1">
            <a:off x="4175393" y="4025791"/>
            <a:ext cx="906141" cy="667395"/>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16" name="Connecteur droit avec flèche 15">
            <a:extLst>
              <a:ext uri="{FF2B5EF4-FFF2-40B4-BE49-F238E27FC236}">
                <a16:creationId xmlns:a16="http://schemas.microsoft.com/office/drawing/2014/main" id="{DB13F5F9-8D06-4202-B2F3-00C77F286493}"/>
              </a:ext>
            </a:extLst>
          </p:cNvPr>
          <p:cNvCxnSpPr/>
          <p:nvPr/>
        </p:nvCxnSpPr>
        <p:spPr>
          <a:xfrm>
            <a:off x="7200620" y="4025791"/>
            <a:ext cx="854807" cy="667395"/>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7654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264327" y="587452"/>
            <a:ext cx="11753501" cy="67529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b="1" cap="none" dirty="0">
                <a:solidFill>
                  <a:schemeClr val="tx1"/>
                </a:solidFill>
                <a:latin typeface="Times New Roman" panose="02020603050405020304" pitchFamily="18" charset="0"/>
                <a:cs typeface="Times New Roman" panose="02020603050405020304" pitchFamily="18" charset="0"/>
              </a:rPr>
              <a:t>p</a:t>
            </a:r>
            <a:r>
              <a:rPr lang="fr-FR" sz="2400" b="1" cap="none" dirty="0">
                <a:solidFill>
                  <a:schemeClr val="tx1"/>
                </a:solidFill>
                <a:latin typeface="Times New Roman" panose="02020603050405020304" pitchFamily="18" charset="0"/>
                <a:cs typeface="Times New Roman" panose="02020603050405020304" pitchFamily="18" charset="0"/>
              </a:rPr>
              <a:t>ourquoi un système de management de la qualité?</a:t>
            </a:r>
            <a:endParaRPr lang="fr-FR" sz="3200" b="1" cap="none" dirty="0">
              <a:solidFill>
                <a:schemeClr val="tx1"/>
              </a:solidFill>
            </a:endParaRPr>
          </a:p>
        </p:txBody>
      </p:sp>
      <p:sp>
        <p:nvSpPr>
          <p:cNvPr id="5" name="Arrondir un rectangle avec un coin diagonal 4"/>
          <p:cNvSpPr/>
          <p:nvPr/>
        </p:nvSpPr>
        <p:spPr>
          <a:xfrm>
            <a:off x="3381829" y="4296226"/>
            <a:ext cx="1609551" cy="841830"/>
          </a:xfrm>
          <a:prstGeom prst="round2Diag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a:t>Amélioration continue</a:t>
            </a:r>
          </a:p>
        </p:txBody>
      </p:sp>
      <p:sp>
        <p:nvSpPr>
          <p:cNvPr id="8" name="Rectangle 7"/>
          <p:cNvSpPr/>
          <p:nvPr/>
        </p:nvSpPr>
        <p:spPr>
          <a:xfrm>
            <a:off x="3381829" y="2278743"/>
            <a:ext cx="3294742" cy="1422398"/>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2000" b="1" u="sng" dirty="0">
                <a:solidFill>
                  <a:schemeClr val="tx1"/>
                </a:solidFill>
              </a:rPr>
              <a:t>SMQ</a:t>
            </a:r>
          </a:p>
          <a:p>
            <a:pPr algn="ctr"/>
            <a:r>
              <a:rPr lang="fr-FR" sz="2000" b="1" u="sng" dirty="0">
                <a:solidFill>
                  <a:schemeClr val="tx1"/>
                </a:solidFill>
              </a:rPr>
              <a:t>Ensemble de règles de fonctionnement</a:t>
            </a:r>
            <a:endParaRPr lang="fr-FR" sz="2000" b="1" dirty="0">
              <a:solidFill>
                <a:schemeClr val="tx1"/>
              </a:solidFill>
            </a:endParaRPr>
          </a:p>
        </p:txBody>
      </p:sp>
      <p:sp>
        <p:nvSpPr>
          <p:cNvPr id="3" name="Ellipse 2"/>
          <p:cNvSpPr/>
          <p:nvPr/>
        </p:nvSpPr>
        <p:spPr>
          <a:xfrm>
            <a:off x="391886" y="2191658"/>
            <a:ext cx="2046515" cy="1436913"/>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600" dirty="0"/>
              <a:t>Exigences clients</a:t>
            </a:r>
          </a:p>
          <a:p>
            <a:pPr algn="ctr"/>
            <a:r>
              <a:rPr lang="fr-FR" sz="1600" dirty="0"/>
              <a:t>PI</a:t>
            </a:r>
          </a:p>
          <a:p>
            <a:pPr algn="ctr"/>
            <a:r>
              <a:rPr lang="fr-FR" sz="1600" dirty="0"/>
              <a:t>Légales.</a:t>
            </a:r>
          </a:p>
        </p:txBody>
      </p:sp>
      <p:sp>
        <p:nvSpPr>
          <p:cNvPr id="10" name="Rectangle à coins arrondis 9"/>
          <p:cNvSpPr/>
          <p:nvPr/>
        </p:nvSpPr>
        <p:spPr>
          <a:xfrm>
            <a:off x="7680533" y="750927"/>
            <a:ext cx="2032000" cy="1016000"/>
          </a:xfrm>
          <a:prstGeom prst="wedgeRoundRectCallout">
            <a:avLst>
              <a:gd name="adj1" fmla="val -52261"/>
              <a:gd name="adj2" fmla="val 105357"/>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a:t>Permet d’évaluer les performances de l’entreprise</a:t>
            </a:r>
          </a:p>
        </p:txBody>
      </p:sp>
      <p:sp>
        <p:nvSpPr>
          <p:cNvPr id="11" name="Ellipse 10"/>
          <p:cNvSpPr/>
          <p:nvPr/>
        </p:nvSpPr>
        <p:spPr>
          <a:xfrm>
            <a:off x="8998857" y="2387600"/>
            <a:ext cx="2046515" cy="1436913"/>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600" dirty="0"/>
              <a:t>Client satisfait.</a:t>
            </a:r>
          </a:p>
          <a:p>
            <a:pPr algn="ctr"/>
            <a:r>
              <a:rPr lang="fr-FR" sz="1600" dirty="0"/>
              <a:t>PI satisfait.</a:t>
            </a:r>
          </a:p>
          <a:p>
            <a:pPr algn="ctr"/>
            <a:r>
              <a:rPr lang="fr-FR" sz="1600" dirty="0"/>
              <a:t>Entreprise rentable.</a:t>
            </a:r>
          </a:p>
        </p:txBody>
      </p:sp>
      <p:sp>
        <p:nvSpPr>
          <p:cNvPr id="12" name="Arrondir un rectangle avec un coin diagonal 11"/>
          <p:cNvSpPr/>
          <p:nvPr/>
        </p:nvSpPr>
        <p:spPr>
          <a:xfrm>
            <a:off x="6141077" y="4296225"/>
            <a:ext cx="2408009" cy="1245259"/>
          </a:xfrm>
          <a:prstGeom prst="round2Diag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a:t>Evaluation des performances des processus</a:t>
            </a:r>
          </a:p>
        </p:txBody>
      </p:sp>
      <p:sp>
        <p:nvSpPr>
          <p:cNvPr id="13" name="Rectangle 12"/>
          <p:cNvSpPr/>
          <p:nvPr/>
        </p:nvSpPr>
        <p:spPr>
          <a:xfrm>
            <a:off x="2162629" y="2024743"/>
            <a:ext cx="1219200" cy="362857"/>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dirty="0"/>
              <a:t>Exigences</a:t>
            </a:r>
          </a:p>
        </p:txBody>
      </p:sp>
      <p:sp>
        <p:nvSpPr>
          <p:cNvPr id="14" name="Flèche droite 13"/>
          <p:cNvSpPr/>
          <p:nvPr/>
        </p:nvSpPr>
        <p:spPr>
          <a:xfrm>
            <a:off x="2438401" y="2808513"/>
            <a:ext cx="943428" cy="2975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avec flèche 15"/>
          <p:cNvCxnSpPr>
            <a:stCxn id="5" idx="3"/>
          </p:cNvCxnSpPr>
          <p:nvPr/>
        </p:nvCxnSpPr>
        <p:spPr>
          <a:xfrm flipH="1" flipV="1">
            <a:off x="4186604" y="3701141"/>
            <a:ext cx="1" cy="59508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a:cxnSpLocks/>
            <a:stCxn id="12" idx="2"/>
            <a:endCxn id="5" idx="0"/>
          </p:cNvCxnSpPr>
          <p:nvPr/>
        </p:nvCxnSpPr>
        <p:spPr>
          <a:xfrm flipH="1" flipV="1">
            <a:off x="4991380" y="4717141"/>
            <a:ext cx="1149697" cy="20171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Rectangle à coins arrondis 18"/>
          <p:cNvSpPr/>
          <p:nvPr/>
        </p:nvSpPr>
        <p:spPr>
          <a:xfrm>
            <a:off x="391886" y="5152568"/>
            <a:ext cx="2380343" cy="1088571"/>
          </a:xfrm>
          <a:prstGeom prst="wedgeRoundRectCallout">
            <a:avLst>
              <a:gd name="adj1" fmla="val 77806"/>
              <a:gd name="adj2" fmla="val -7925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t>Analyse des données issues du système de mesure afin d’identifier les actions d’amélioration</a:t>
            </a:r>
          </a:p>
        </p:txBody>
      </p:sp>
      <p:sp>
        <p:nvSpPr>
          <p:cNvPr id="20" name="Rectangle à coins arrondis 19"/>
          <p:cNvSpPr/>
          <p:nvPr/>
        </p:nvSpPr>
        <p:spPr>
          <a:xfrm>
            <a:off x="9107712" y="5268686"/>
            <a:ext cx="2605317" cy="1393367"/>
          </a:xfrm>
          <a:prstGeom prst="wedgeRoundRectCallout">
            <a:avLst>
              <a:gd name="adj1" fmla="val -10301"/>
              <a:gd name="adj2" fmla="val -1590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fr-FR" sz="1400" dirty="0"/>
              <a:t>Respect des exigences.</a:t>
            </a:r>
          </a:p>
          <a:p>
            <a:pPr marL="285750" indent="-285750">
              <a:buFont typeface="Wingdings" panose="05000000000000000000" pitchFamily="2" charset="2"/>
              <a:buChar char="Ø"/>
            </a:pPr>
            <a:r>
              <a:rPr lang="fr-FR" sz="1400" dirty="0"/>
              <a:t>Respect des délais.</a:t>
            </a:r>
          </a:p>
          <a:p>
            <a:pPr marL="285750" indent="-285750">
              <a:buFont typeface="Wingdings" panose="05000000000000000000" pitchFamily="2" charset="2"/>
              <a:buChar char="Ø"/>
            </a:pPr>
            <a:r>
              <a:rPr lang="fr-FR" sz="1400" dirty="0"/>
              <a:t>Coût optimum.</a:t>
            </a:r>
          </a:p>
          <a:p>
            <a:pPr marL="285750" indent="-285750">
              <a:buFont typeface="Wingdings" panose="05000000000000000000" pitchFamily="2" charset="2"/>
              <a:buChar char="Ø"/>
            </a:pPr>
            <a:r>
              <a:rPr lang="fr-FR" sz="1400" dirty="0"/>
              <a:t>Rentabilité.</a:t>
            </a:r>
          </a:p>
        </p:txBody>
      </p:sp>
      <p:sp>
        <p:nvSpPr>
          <p:cNvPr id="21" name="Rectangle 20"/>
          <p:cNvSpPr/>
          <p:nvPr/>
        </p:nvSpPr>
        <p:spPr>
          <a:xfrm>
            <a:off x="6676571" y="2314838"/>
            <a:ext cx="1323278" cy="362857"/>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dirty="0"/>
              <a:t>Satisfaction</a:t>
            </a:r>
          </a:p>
        </p:txBody>
      </p:sp>
      <p:sp>
        <p:nvSpPr>
          <p:cNvPr id="22" name="Flèche droite 21"/>
          <p:cNvSpPr/>
          <p:nvPr/>
        </p:nvSpPr>
        <p:spPr>
          <a:xfrm>
            <a:off x="6676571" y="3008083"/>
            <a:ext cx="2322286" cy="1957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p:cNvPicPr>
            <a:picLocks noChangeAspect="1"/>
          </p:cNvPicPr>
          <p:nvPr/>
        </p:nvPicPr>
        <p:blipFill rotWithShape="1">
          <a:blip r:embed="rId2"/>
          <a:srcRect l="55572" t="44263" r="41936" b="49470"/>
          <a:stretch/>
        </p:blipFill>
        <p:spPr>
          <a:xfrm>
            <a:off x="7382990" y="2619826"/>
            <a:ext cx="595086" cy="841829"/>
          </a:xfrm>
          <a:prstGeom prst="rect">
            <a:avLst/>
          </a:prstGeom>
        </p:spPr>
      </p:pic>
      <p:cxnSp>
        <p:nvCxnSpPr>
          <p:cNvPr id="25" name="Connecteur droit avec flèche 24"/>
          <p:cNvCxnSpPr>
            <a:stCxn id="23" idx="2"/>
          </p:cNvCxnSpPr>
          <p:nvPr/>
        </p:nvCxnSpPr>
        <p:spPr>
          <a:xfrm>
            <a:off x="7680533" y="3461655"/>
            <a:ext cx="0" cy="8345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475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arn(inVertical)">
                                      <p:cBhvr>
                                        <p:cTn id="34" dur="500"/>
                                        <p:tgtEl>
                                          <p:spTgt spid="22"/>
                                        </p:tgtEl>
                                      </p:cBhvr>
                                    </p:animEffect>
                                  </p:childTnLst>
                                </p:cTn>
                              </p:par>
                              <p:par>
                                <p:cTn id="35" presetID="16" presetClass="entr" presetSubtype="21"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arn(inVertical)">
                                      <p:cBhvr>
                                        <p:cTn id="37" dur="500"/>
                                        <p:tgtEl>
                                          <p:spTgt spid="23"/>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barn(inVertical)">
                                      <p:cBhvr>
                                        <p:cTn id="40" dur="5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barn(inVertical)">
                                      <p:cBhvr>
                                        <p:cTn id="45" dur="500"/>
                                        <p:tgtEl>
                                          <p:spTgt spid="25"/>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barn(inVertical)">
                                      <p:cBhvr>
                                        <p:cTn id="48" dur="500"/>
                                        <p:tgtEl>
                                          <p:spTgt spid="12"/>
                                        </p:tgtEl>
                                      </p:cBhvr>
                                    </p:animEffect>
                                  </p:childTnLst>
                                </p:cTn>
                              </p:par>
                              <p:par>
                                <p:cTn id="49" presetID="16" presetClass="entr" presetSubtype="21"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barn(inVertical)">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barn(inVertical)">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barn(inVertical)">
                                      <p:cBhvr>
                                        <p:cTn id="61" dur="500"/>
                                        <p:tgtEl>
                                          <p:spTgt spid="11"/>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barn(inVertical)">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3" grpId="0" animBg="1"/>
      <p:bldP spid="10" grpId="0" animBg="1"/>
      <p:bldP spid="11" grpId="0" animBg="1"/>
      <p:bldP spid="12" grpId="0" animBg="1"/>
      <p:bldP spid="13" grpId="0" animBg="1"/>
      <p:bldP spid="14" grpId="0" animBg="1"/>
      <p:bldP spid="19" grpId="0" animBg="1"/>
      <p:bldP spid="20" grpId="0" animBg="1"/>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5772" y="749609"/>
            <a:ext cx="11625942" cy="5262979"/>
          </a:xfrm>
          <a:prstGeom prst="rect">
            <a:avLst/>
          </a:prstGeom>
        </p:spPr>
        <p:txBody>
          <a:bodyPr wrap="square">
            <a:spAutoFit/>
          </a:bodyPr>
          <a:lstStyle/>
          <a:p>
            <a:r>
              <a:rPr lang="fr-FR" sz="2400" b="1" u="sng" dirty="0">
                <a:solidFill>
                  <a:srgbClr val="C00000"/>
                </a:solidFill>
              </a:rPr>
              <a:t>C’est quoi un SMQ? </a:t>
            </a:r>
          </a:p>
          <a:p>
            <a:endParaRPr lang="fr-FR" sz="2400" dirty="0"/>
          </a:p>
          <a:p>
            <a:r>
              <a:rPr lang="fr-FR" sz="2400" dirty="0">
                <a:solidFill>
                  <a:srgbClr val="00B0F0"/>
                </a:solidFill>
              </a:rPr>
              <a:t>Le SMQ : </a:t>
            </a:r>
          </a:p>
          <a:p>
            <a:endParaRPr lang="fr-FR" sz="2400" dirty="0"/>
          </a:p>
          <a:p>
            <a:r>
              <a:rPr lang="fr-FR" sz="2400" dirty="0"/>
              <a:t>C’est l’ensemble des règles de fonctionnement mise en place pour assurer un fonctionnement efficace de l’entreprise.</a:t>
            </a:r>
          </a:p>
          <a:p>
            <a:endParaRPr lang="fr-FR" sz="2400" dirty="0"/>
          </a:p>
          <a:p>
            <a:r>
              <a:rPr lang="fr-FR" sz="2400" dirty="0">
                <a:solidFill>
                  <a:srgbClr val="00B0F0"/>
                </a:solidFill>
              </a:rPr>
              <a:t>Le SMQ </a:t>
            </a:r>
            <a:r>
              <a:rPr lang="fr-FR" sz="2400" dirty="0"/>
              <a:t>est un outil qui permet à l’entreprise de: </a:t>
            </a:r>
          </a:p>
          <a:p>
            <a:endParaRPr lang="fr-FR" sz="2400" dirty="0"/>
          </a:p>
          <a:p>
            <a:pPr marL="342900" indent="-342900">
              <a:buFont typeface="Wingdings" panose="05000000000000000000" pitchFamily="2" charset="2"/>
              <a:buChar char="Ø"/>
            </a:pPr>
            <a:r>
              <a:rPr lang="fr-FR" sz="2400" dirty="0"/>
              <a:t>Comprendre les exigences des clients et les attentes des Parties intéressées </a:t>
            </a:r>
          </a:p>
          <a:p>
            <a:pPr marL="342900" indent="-342900">
              <a:buFont typeface="Wingdings" panose="05000000000000000000" pitchFamily="2" charset="2"/>
              <a:buChar char="Ø"/>
            </a:pPr>
            <a:r>
              <a:rPr lang="fr-FR" sz="2400" dirty="0"/>
              <a:t>Mettre en œuvre les actions nécessaires pour la satisfaction de ses clients (Processus, ressources, compétences, méthodes, etc.)</a:t>
            </a:r>
          </a:p>
          <a:p>
            <a:pPr marL="342900" indent="-342900">
              <a:buFont typeface="Wingdings" panose="05000000000000000000" pitchFamily="2" charset="2"/>
              <a:buChar char="Ø"/>
            </a:pPr>
            <a:r>
              <a:rPr lang="fr-FR" sz="2400" dirty="0"/>
              <a:t>Assurer un fonctionnement efficace et maitrisé </a:t>
            </a:r>
          </a:p>
          <a:p>
            <a:pPr marL="342900" indent="-342900">
              <a:buFont typeface="Wingdings" panose="05000000000000000000" pitchFamily="2" charset="2"/>
              <a:buChar char="Ø"/>
            </a:pPr>
            <a:r>
              <a:rPr lang="fr-FR" sz="2400" dirty="0"/>
              <a:t>Assurer l’amélioration continue du niveau de la satisfaction de ses clients</a:t>
            </a:r>
          </a:p>
        </p:txBody>
      </p:sp>
    </p:spTree>
    <p:extLst>
      <p:ext uri="{BB962C8B-B14F-4D97-AF65-F5344CB8AC3E}">
        <p14:creationId xmlns:p14="http://schemas.microsoft.com/office/powerpoint/2010/main" val="187794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0892" y="541561"/>
            <a:ext cx="11676470" cy="2308324"/>
          </a:xfrm>
          <a:prstGeom prst="rect">
            <a:avLst/>
          </a:prstGeom>
        </p:spPr>
        <p:txBody>
          <a:bodyPr wrap="square">
            <a:spAutoFit/>
          </a:bodyPr>
          <a:lstStyle/>
          <a:p>
            <a:r>
              <a:rPr lang="fr-FR" sz="2400" b="1" dirty="0">
                <a:solidFill>
                  <a:srgbClr val="C00000"/>
                </a:solidFill>
              </a:rPr>
              <a:t>Qu’est ce qu’un système de management de la qualité :</a:t>
            </a:r>
          </a:p>
          <a:p>
            <a:r>
              <a:rPr lang="fr-FR" sz="2400" dirty="0"/>
              <a:t>Le SMQ n’est autre que la combinaison des ressources matérielles, des ressources humaines, des méthodes et de l’environnement de travail, du flux d’information et du style de management de l’entreprise pour atteindre un objectif commun qui est la satisfaction du client et des parties intéressées.</a:t>
            </a:r>
          </a:p>
          <a:p>
            <a:endParaRPr lang="fr-FR" sz="2400" b="1" dirty="0">
              <a:solidFill>
                <a:srgbClr val="C00000"/>
              </a:solidFill>
            </a:endParaRPr>
          </a:p>
        </p:txBody>
      </p:sp>
      <p:sp>
        <p:nvSpPr>
          <p:cNvPr id="6" name="Ellipse 5"/>
          <p:cNvSpPr/>
          <p:nvPr/>
        </p:nvSpPr>
        <p:spPr>
          <a:xfrm>
            <a:off x="537028" y="3748785"/>
            <a:ext cx="1248229" cy="89988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dirty="0"/>
              <a:t>Client</a:t>
            </a:r>
          </a:p>
        </p:txBody>
      </p:sp>
      <p:sp>
        <p:nvSpPr>
          <p:cNvPr id="7" name="Ellipse 6"/>
          <p:cNvSpPr/>
          <p:nvPr/>
        </p:nvSpPr>
        <p:spPr>
          <a:xfrm>
            <a:off x="10337526" y="3516557"/>
            <a:ext cx="1785258" cy="120468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fr-FR" sz="1600" dirty="0"/>
              <a:t>Client satisfait.</a:t>
            </a:r>
          </a:p>
          <a:p>
            <a:pPr algn="ctr"/>
            <a:r>
              <a:rPr lang="fr-FR" sz="1600" dirty="0"/>
              <a:t>Entreprise rentable</a:t>
            </a:r>
          </a:p>
        </p:txBody>
      </p:sp>
      <p:sp>
        <p:nvSpPr>
          <p:cNvPr id="8" name="Rectangle 7"/>
          <p:cNvSpPr/>
          <p:nvPr/>
        </p:nvSpPr>
        <p:spPr>
          <a:xfrm>
            <a:off x="2525484" y="2732785"/>
            <a:ext cx="6995885" cy="2931886"/>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fr-FR"/>
          </a:p>
        </p:txBody>
      </p:sp>
      <p:sp>
        <p:nvSpPr>
          <p:cNvPr id="9" name="Rectangle à coins arrondis 8"/>
          <p:cNvSpPr/>
          <p:nvPr/>
        </p:nvSpPr>
        <p:spPr>
          <a:xfrm>
            <a:off x="2793996" y="3041687"/>
            <a:ext cx="1669143" cy="5909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Ressources humaines.</a:t>
            </a:r>
          </a:p>
        </p:txBody>
      </p:sp>
      <p:sp>
        <p:nvSpPr>
          <p:cNvPr id="10" name="Rectangle à coins arrondis 9"/>
          <p:cNvSpPr/>
          <p:nvPr/>
        </p:nvSpPr>
        <p:spPr>
          <a:xfrm>
            <a:off x="4960254" y="3041687"/>
            <a:ext cx="1897746" cy="5909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Ressources matérielles</a:t>
            </a:r>
          </a:p>
        </p:txBody>
      </p:sp>
      <p:sp>
        <p:nvSpPr>
          <p:cNvPr id="11" name="Rectangle à coins arrondis 10"/>
          <p:cNvSpPr/>
          <p:nvPr/>
        </p:nvSpPr>
        <p:spPr>
          <a:xfrm>
            <a:off x="7355113" y="3041687"/>
            <a:ext cx="1669143" cy="5909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Flux d’information</a:t>
            </a:r>
          </a:p>
        </p:txBody>
      </p:sp>
      <p:sp>
        <p:nvSpPr>
          <p:cNvPr id="12" name="Rectangle à coins arrondis 11"/>
          <p:cNvSpPr/>
          <p:nvPr/>
        </p:nvSpPr>
        <p:spPr>
          <a:xfrm>
            <a:off x="2793996" y="4745617"/>
            <a:ext cx="1669143" cy="5909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Méthode de travail</a:t>
            </a:r>
          </a:p>
        </p:txBody>
      </p:sp>
      <p:sp>
        <p:nvSpPr>
          <p:cNvPr id="13" name="Rectangle à coins arrondis 12"/>
          <p:cNvSpPr/>
          <p:nvPr/>
        </p:nvSpPr>
        <p:spPr>
          <a:xfrm>
            <a:off x="4960254" y="4745617"/>
            <a:ext cx="1669143" cy="5909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Environnement de travail</a:t>
            </a:r>
          </a:p>
        </p:txBody>
      </p:sp>
      <p:sp>
        <p:nvSpPr>
          <p:cNvPr id="14" name="Rectangle à coins arrondis 13"/>
          <p:cNvSpPr/>
          <p:nvPr/>
        </p:nvSpPr>
        <p:spPr>
          <a:xfrm>
            <a:off x="7351209" y="4745617"/>
            <a:ext cx="1669143" cy="5909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Style de management</a:t>
            </a:r>
          </a:p>
        </p:txBody>
      </p:sp>
      <p:sp>
        <p:nvSpPr>
          <p:cNvPr id="15" name="Flèche droite 14"/>
          <p:cNvSpPr/>
          <p:nvPr/>
        </p:nvSpPr>
        <p:spPr>
          <a:xfrm>
            <a:off x="1785257" y="4066993"/>
            <a:ext cx="740227" cy="286186"/>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sp>
        <p:nvSpPr>
          <p:cNvPr id="16" name="Flèche droite 15"/>
          <p:cNvSpPr/>
          <p:nvPr/>
        </p:nvSpPr>
        <p:spPr>
          <a:xfrm>
            <a:off x="9651994" y="4055635"/>
            <a:ext cx="740227" cy="286186"/>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fr-FR"/>
          </a:p>
        </p:txBody>
      </p:sp>
      <p:cxnSp>
        <p:nvCxnSpPr>
          <p:cNvPr id="18" name="Connecteur droit 17"/>
          <p:cNvCxnSpPr>
            <a:stCxn id="15" idx="3"/>
            <a:endCxn id="16" idx="1"/>
          </p:cNvCxnSpPr>
          <p:nvPr/>
        </p:nvCxnSpPr>
        <p:spPr>
          <a:xfrm flipV="1">
            <a:off x="2525484" y="4198728"/>
            <a:ext cx="7126510" cy="1135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793996" y="6065392"/>
            <a:ext cx="2235200" cy="6531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a:t>Amélioration continue</a:t>
            </a:r>
          </a:p>
        </p:txBody>
      </p:sp>
      <p:sp>
        <p:nvSpPr>
          <p:cNvPr id="21" name="Rectangle 20"/>
          <p:cNvSpPr/>
          <p:nvPr/>
        </p:nvSpPr>
        <p:spPr>
          <a:xfrm>
            <a:off x="8548911" y="6052611"/>
            <a:ext cx="2235200" cy="6531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a:t>Evaluation des performances</a:t>
            </a:r>
          </a:p>
        </p:txBody>
      </p:sp>
      <p:cxnSp>
        <p:nvCxnSpPr>
          <p:cNvPr id="23" name="Connecteur droit avec flèche 22"/>
          <p:cNvCxnSpPr>
            <a:stCxn id="9" idx="2"/>
          </p:cNvCxnSpPr>
          <p:nvPr/>
        </p:nvCxnSpPr>
        <p:spPr>
          <a:xfrm>
            <a:off x="3628568" y="3632671"/>
            <a:ext cx="283028" cy="5660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p:nvPr/>
        </p:nvCxnSpPr>
        <p:spPr>
          <a:xfrm flipV="1">
            <a:off x="3581400" y="4204407"/>
            <a:ext cx="638623" cy="516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0" idx="2"/>
          </p:cNvCxnSpPr>
          <p:nvPr/>
        </p:nvCxnSpPr>
        <p:spPr>
          <a:xfrm>
            <a:off x="5909127" y="3632671"/>
            <a:ext cx="302987" cy="535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13" idx="0"/>
          </p:cNvCxnSpPr>
          <p:nvPr/>
        </p:nvCxnSpPr>
        <p:spPr>
          <a:xfrm flipV="1">
            <a:off x="5794826" y="4204407"/>
            <a:ext cx="649517" cy="5412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a:stCxn id="11" idx="2"/>
          </p:cNvCxnSpPr>
          <p:nvPr/>
        </p:nvCxnSpPr>
        <p:spPr>
          <a:xfrm>
            <a:off x="8189685" y="3632671"/>
            <a:ext cx="359226" cy="5909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p:cNvCxnSpPr>
            <a:stCxn id="14" idx="0"/>
          </p:cNvCxnSpPr>
          <p:nvPr/>
        </p:nvCxnSpPr>
        <p:spPr>
          <a:xfrm flipV="1">
            <a:off x="8185781" y="4182360"/>
            <a:ext cx="595361" cy="5632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p:cNvCxnSpPr/>
          <p:nvPr/>
        </p:nvCxnSpPr>
        <p:spPr>
          <a:xfrm>
            <a:off x="9891482" y="4223655"/>
            <a:ext cx="0" cy="18417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p:cNvCxnSpPr>
            <a:stCxn id="21" idx="1"/>
            <a:endCxn id="19" idx="3"/>
          </p:cNvCxnSpPr>
          <p:nvPr/>
        </p:nvCxnSpPr>
        <p:spPr>
          <a:xfrm flipH="1">
            <a:off x="5029196" y="6379183"/>
            <a:ext cx="3519715" cy="12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8" name="Image 37"/>
          <p:cNvPicPr>
            <a:picLocks noChangeAspect="1"/>
          </p:cNvPicPr>
          <p:nvPr/>
        </p:nvPicPr>
        <p:blipFill rotWithShape="1">
          <a:blip r:embed="rId2"/>
          <a:srcRect l="55572" t="44263" r="41936" b="49470"/>
          <a:stretch/>
        </p:blipFill>
        <p:spPr>
          <a:xfrm>
            <a:off x="9597565" y="3761445"/>
            <a:ext cx="595086" cy="841829"/>
          </a:xfrm>
          <a:prstGeom prst="rect">
            <a:avLst/>
          </a:prstGeom>
        </p:spPr>
      </p:pic>
      <p:sp>
        <p:nvSpPr>
          <p:cNvPr id="40" name="Rectangle 39"/>
          <p:cNvSpPr/>
          <p:nvPr/>
        </p:nvSpPr>
        <p:spPr>
          <a:xfrm>
            <a:off x="1211938" y="3334575"/>
            <a:ext cx="1219200" cy="362857"/>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dirty="0"/>
              <a:t>Exigences</a:t>
            </a:r>
          </a:p>
        </p:txBody>
      </p:sp>
      <p:sp>
        <p:nvSpPr>
          <p:cNvPr id="41" name="Rectangle 40"/>
          <p:cNvSpPr/>
          <p:nvPr/>
        </p:nvSpPr>
        <p:spPr>
          <a:xfrm>
            <a:off x="9597565" y="3096585"/>
            <a:ext cx="1323278" cy="362857"/>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fr-FR" dirty="0"/>
              <a:t>Satisfaction</a:t>
            </a:r>
          </a:p>
        </p:txBody>
      </p:sp>
    </p:spTree>
    <p:extLst>
      <p:ext uri="{BB962C8B-B14F-4D97-AF65-F5344CB8AC3E}">
        <p14:creationId xmlns:p14="http://schemas.microsoft.com/office/powerpoint/2010/main" val="16280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barn(inVertical)">
                                      <p:cBhvr>
                                        <p:cTn id="12" dur="500"/>
                                        <p:tgtEl>
                                          <p:spTgt spid="4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arn(inVertical)">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arn(inVertical)">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barn(inVertical)">
                                      <p:cBhvr>
                                        <p:cTn id="48" dur="500"/>
                                        <p:tgtEl>
                                          <p:spTgt spid="38"/>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barn(inVertical)">
                                      <p:cBhvr>
                                        <p:cTn id="51" dur="500"/>
                                        <p:tgtEl>
                                          <p:spTgt spid="41"/>
                                        </p:tgtEl>
                                      </p:cBhvr>
                                    </p:animEffect>
                                  </p:childTnLst>
                                </p:cTn>
                              </p:par>
                              <p:par>
                                <p:cTn id="52" presetID="16" presetClass="entr" presetSubtype="21" fill="hold"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barn(inVertical)">
                                      <p:cBhvr>
                                        <p:cTn id="54" dur="500"/>
                                        <p:tgtEl>
                                          <p:spTgt spid="35"/>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inVertical)">
                                      <p:cBhvr>
                                        <p:cTn id="57" dur="500"/>
                                        <p:tgtEl>
                                          <p:spTgt spid="21"/>
                                        </p:tgtEl>
                                      </p:cBhvr>
                                    </p:animEffect>
                                  </p:childTnLst>
                                </p:cTn>
                              </p:par>
                              <p:par>
                                <p:cTn id="58" presetID="16" presetClass="entr" presetSubtype="21" fill="hold"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barn(inVertical)">
                                      <p:cBhvr>
                                        <p:cTn id="60" dur="500"/>
                                        <p:tgtEl>
                                          <p:spTgt spid="37"/>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barn(inVertical)">
                                      <p:cBhvr>
                                        <p:cTn id="6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9" grpId="0" animBg="1"/>
      <p:bldP spid="10" grpId="0" animBg="1"/>
      <p:bldP spid="11" grpId="0" animBg="1"/>
      <p:bldP spid="12" grpId="0" animBg="1"/>
      <p:bldP spid="13" grpId="0" animBg="1"/>
      <p:bldP spid="14" grpId="0" animBg="1"/>
      <p:bldP spid="15" grpId="0" animBg="1"/>
      <p:bldP spid="19" grpId="0" animBg="1"/>
      <p:bldP spid="21" grpId="0" animBg="1"/>
      <p:bldP spid="40" grpId="0" animBg="1"/>
      <p:bldP spid="4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2857" y="764123"/>
            <a:ext cx="5196113" cy="461665"/>
          </a:xfrm>
          <a:prstGeom prst="rect">
            <a:avLst/>
          </a:prstGeom>
        </p:spPr>
        <p:txBody>
          <a:bodyPr wrap="square">
            <a:spAutoFit/>
          </a:bodyPr>
          <a:lstStyle/>
          <a:p>
            <a:r>
              <a:rPr lang="fr-FR" sz="2400" b="1" dirty="0">
                <a:solidFill>
                  <a:srgbClr val="C00000"/>
                </a:solidFill>
              </a:rPr>
              <a:t>Management de la qualité /PDCA </a:t>
            </a:r>
            <a:endParaRPr lang="fr-FR" sz="2400" dirty="0"/>
          </a:p>
        </p:txBody>
      </p:sp>
      <p:graphicFrame>
        <p:nvGraphicFramePr>
          <p:cNvPr id="7" name="Diagramme 6"/>
          <p:cNvGraphicFramePr/>
          <p:nvPr>
            <p:extLst>
              <p:ext uri="{D42A27DB-BD31-4B8C-83A1-F6EECF244321}">
                <p14:modId xmlns:p14="http://schemas.microsoft.com/office/powerpoint/2010/main" val="3588329585"/>
              </p:ext>
            </p:extLst>
          </p:nvPr>
        </p:nvGraphicFramePr>
        <p:xfrm>
          <a:off x="2960913" y="1735666"/>
          <a:ext cx="5384800" cy="3170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7808686" y="603069"/>
            <a:ext cx="4063999" cy="3139321"/>
          </a:xfrm>
          <a:prstGeom prst="rect">
            <a:avLst/>
          </a:prstGeom>
        </p:spPr>
        <p:txBody>
          <a:bodyPr wrap="square">
            <a:spAutoFit/>
          </a:bodyPr>
          <a:lstStyle/>
          <a:p>
            <a:r>
              <a:rPr lang="fr-FR" b="1" u="sng" dirty="0">
                <a:solidFill>
                  <a:srgbClr val="00B050"/>
                </a:solidFill>
              </a:rPr>
              <a:t>Planifier</a:t>
            </a:r>
          </a:p>
          <a:p>
            <a:r>
              <a:rPr lang="fr-FR" dirty="0">
                <a:solidFill>
                  <a:srgbClr val="00B0F0"/>
                </a:solidFill>
              </a:rPr>
              <a:t>1- Savoir ce qu’il faut faire : </a:t>
            </a:r>
          </a:p>
          <a:p>
            <a:r>
              <a:rPr lang="fr-FR" dirty="0"/>
              <a:t>Exigences et attentes des clients </a:t>
            </a:r>
          </a:p>
          <a:p>
            <a:r>
              <a:rPr lang="fr-FR" dirty="0">
                <a:solidFill>
                  <a:srgbClr val="00B0F0"/>
                </a:solidFill>
              </a:rPr>
              <a:t>2- Définir qui va faire : </a:t>
            </a:r>
          </a:p>
          <a:p>
            <a:r>
              <a:rPr lang="fr-FR" dirty="0"/>
              <a:t>Organisation, responsabilité </a:t>
            </a:r>
          </a:p>
          <a:p>
            <a:r>
              <a:rPr lang="fr-FR" dirty="0">
                <a:solidFill>
                  <a:srgbClr val="00B0F0"/>
                </a:solidFill>
              </a:rPr>
              <a:t>3- Être capable de faire</a:t>
            </a:r>
          </a:p>
          <a:p>
            <a:r>
              <a:rPr lang="fr-FR" dirty="0"/>
              <a:t>Moyens, Compétences, Infrastructures, environnement de travail …</a:t>
            </a:r>
          </a:p>
          <a:p>
            <a:r>
              <a:rPr lang="fr-FR" dirty="0">
                <a:solidFill>
                  <a:srgbClr val="00B0F0"/>
                </a:solidFill>
              </a:rPr>
              <a:t>4- Définir comment faire : </a:t>
            </a:r>
          </a:p>
          <a:p>
            <a:r>
              <a:rPr lang="fr-FR" dirty="0"/>
              <a:t>Méthodes, procédures, documentation, </a:t>
            </a:r>
            <a:r>
              <a:rPr lang="fr-FR" dirty="0" err="1"/>
              <a:t>etc</a:t>
            </a:r>
            <a:endParaRPr lang="fr-FR" dirty="0"/>
          </a:p>
        </p:txBody>
      </p:sp>
      <p:sp>
        <p:nvSpPr>
          <p:cNvPr id="10" name="Rectangle 9"/>
          <p:cNvSpPr/>
          <p:nvPr/>
        </p:nvSpPr>
        <p:spPr>
          <a:xfrm>
            <a:off x="7968342" y="4371671"/>
            <a:ext cx="3966535" cy="923330"/>
          </a:xfrm>
          <a:prstGeom prst="rect">
            <a:avLst/>
          </a:prstGeom>
        </p:spPr>
        <p:txBody>
          <a:bodyPr wrap="none">
            <a:spAutoFit/>
          </a:bodyPr>
          <a:lstStyle/>
          <a:p>
            <a:r>
              <a:rPr lang="fr-FR" b="1" u="sng" dirty="0">
                <a:solidFill>
                  <a:srgbClr val="00B050"/>
                </a:solidFill>
              </a:rPr>
              <a:t>Réaliser, mettre en application</a:t>
            </a:r>
          </a:p>
          <a:p>
            <a:r>
              <a:rPr lang="fr-FR" dirty="0">
                <a:solidFill>
                  <a:srgbClr val="00B0F0"/>
                </a:solidFill>
              </a:rPr>
              <a:t>5- Faire ce qui à été prévue de faire </a:t>
            </a:r>
          </a:p>
          <a:p>
            <a:pPr marL="285750" indent="-285750">
              <a:buFont typeface="Wingdings" panose="05000000000000000000" pitchFamily="2" charset="2"/>
              <a:buChar char="ü"/>
            </a:pPr>
            <a:r>
              <a:rPr lang="fr-FR" dirty="0"/>
              <a:t>Mettre en application les </a:t>
            </a:r>
            <a:r>
              <a:rPr lang="fr-FR" dirty="0" err="1"/>
              <a:t>procedures</a:t>
            </a:r>
            <a:r>
              <a:rPr lang="fr-FR" dirty="0"/>
              <a:t> </a:t>
            </a:r>
          </a:p>
        </p:txBody>
      </p:sp>
      <p:sp>
        <p:nvSpPr>
          <p:cNvPr id="11" name="Rectangle 10"/>
          <p:cNvSpPr/>
          <p:nvPr/>
        </p:nvSpPr>
        <p:spPr>
          <a:xfrm>
            <a:off x="240250" y="4206847"/>
            <a:ext cx="4286751" cy="1754326"/>
          </a:xfrm>
          <a:prstGeom prst="rect">
            <a:avLst/>
          </a:prstGeom>
        </p:spPr>
        <p:txBody>
          <a:bodyPr wrap="none">
            <a:spAutoFit/>
          </a:bodyPr>
          <a:lstStyle/>
          <a:p>
            <a:r>
              <a:rPr lang="fr-FR" b="1" u="sng" dirty="0">
                <a:solidFill>
                  <a:srgbClr val="00B050"/>
                </a:solidFill>
              </a:rPr>
              <a:t>Évaluer</a:t>
            </a:r>
          </a:p>
          <a:p>
            <a:r>
              <a:rPr lang="fr-FR" dirty="0">
                <a:solidFill>
                  <a:srgbClr val="00B0F0"/>
                </a:solidFill>
              </a:rPr>
              <a:t>6- Évaluer ce qui a été fait</a:t>
            </a:r>
          </a:p>
          <a:p>
            <a:r>
              <a:rPr lang="fr-FR" dirty="0"/>
              <a:t>Contrôle produit , </a:t>
            </a:r>
          </a:p>
          <a:p>
            <a:r>
              <a:rPr lang="fr-FR" dirty="0"/>
              <a:t>Évaluation des performances des processus </a:t>
            </a:r>
          </a:p>
          <a:p>
            <a:r>
              <a:rPr lang="fr-FR" dirty="0"/>
              <a:t>Audit internes des processus, </a:t>
            </a:r>
          </a:p>
          <a:p>
            <a:r>
              <a:rPr lang="fr-FR" dirty="0"/>
              <a:t>objectifs, … </a:t>
            </a:r>
          </a:p>
        </p:txBody>
      </p:sp>
      <p:sp>
        <p:nvSpPr>
          <p:cNvPr id="12" name="Rectangle 11"/>
          <p:cNvSpPr/>
          <p:nvPr/>
        </p:nvSpPr>
        <p:spPr>
          <a:xfrm>
            <a:off x="240250" y="1325092"/>
            <a:ext cx="3094117" cy="2308324"/>
          </a:xfrm>
          <a:prstGeom prst="rect">
            <a:avLst/>
          </a:prstGeom>
        </p:spPr>
        <p:txBody>
          <a:bodyPr wrap="none">
            <a:spAutoFit/>
          </a:bodyPr>
          <a:lstStyle/>
          <a:p>
            <a:r>
              <a:rPr lang="fr-FR" b="1" u="sng" dirty="0">
                <a:solidFill>
                  <a:srgbClr val="00B050"/>
                </a:solidFill>
              </a:rPr>
              <a:t>Améliorer</a:t>
            </a:r>
          </a:p>
          <a:p>
            <a:r>
              <a:rPr lang="fr-FR" dirty="0">
                <a:solidFill>
                  <a:srgbClr val="00B0F0"/>
                </a:solidFill>
              </a:rPr>
              <a:t>7- Améliorer ce qui à été fait </a:t>
            </a:r>
          </a:p>
          <a:p>
            <a:r>
              <a:rPr lang="fr-FR" dirty="0"/>
              <a:t>Amélioration du produit,</a:t>
            </a:r>
          </a:p>
          <a:p>
            <a:r>
              <a:rPr lang="fr-FR" dirty="0"/>
              <a:t>Amélioration des processus</a:t>
            </a:r>
          </a:p>
          <a:p>
            <a:r>
              <a:rPr lang="fr-FR" dirty="0"/>
              <a:t>Amélioration des compétences</a:t>
            </a:r>
          </a:p>
          <a:p>
            <a:r>
              <a:rPr lang="fr-FR" dirty="0"/>
              <a:t>Revue de direction</a:t>
            </a:r>
          </a:p>
          <a:p>
            <a:r>
              <a:rPr lang="fr-FR" dirty="0" err="1"/>
              <a:t>etc</a:t>
            </a:r>
            <a:r>
              <a:rPr lang="fr-FR" dirty="0"/>
              <a:t> … </a:t>
            </a:r>
          </a:p>
          <a:p>
            <a:endParaRPr lang="fr-FR" dirty="0"/>
          </a:p>
        </p:txBody>
      </p:sp>
    </p:spTree>
    <p:extLst>
      <p:ext uri="{BB962C8B-B14F-4D97-AF65-F5344CB8AC3E}">
        <p14:creationId xmlns:p14="http://schemas.microsoft.com/office/powerpoint/2010/main" val="125471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2857" y="764123"/>
            <a:ext cx="11596914" cy="5509200"/>
          </a:xfrm>
          <a:prstGeom prst="rect">
            <a:avLst/>
          </a:prstGeom>
        </p:spPr>
        <p:txBody>
          <a:bodyPr wrap="square">
            <a:spAutoFit/>
          </a:bodyPr>
          <a:lstStyle/>
          <a:p>
            <a:r>
              <a:rPr lang="fr-FR" sz="2400" b="1" u="sng" dirty="0">
                <a:solidFill>
                  <a:srgbClr val="C00000"/>
                </a:solidFill>
              </a:rPr>
              <a:t>Définitions </a:t>
            </a:r>
          </a:p>
          <a:p>
            <a:endParaRPr lang="fr-FR" sz="2400" dirty="0"/>
          </a:p>
          <a:p>
            <a:r>
              <a:rPr lang="fr-FR" sz="2000" dirty="0"/>
              <a:t>Qualité (ISO 9000: 2015 §3.1.1) aptitude d'un ensemble de caractéristiques intrinsèques à satisfaire des exigences.</a:t>
            </a:r>
          </a:p>
          <a:p>
            <a:endParaRPr lang="fr-FR" sz="2000" dirty="0"/>
          </a:p>
          <a:p>
            <a:r>
              <a:rPr lang="fr-FR" sz="2000" dirty="0"/>
              <a:t> Note 1 : Le terme «qualité» peut être utilisé avec des qualificatifs tels que médiocre, bon ou excellent. </a:t>
            </a:r>
          </a:p>
          <a:p>
            <a:endParaRPr lang="fr-FR" sz="2000" dirty="0"/>
          </a:p>
          <a:p>
            <a:r>
              <a:rPr lang="fr-FR" sz="2000" dirty="0"/>
              <a:t>Note 2 : «Intrinsèque», par opposition à «attribué», signifie présent dans quelque chose, notamment en tant que caractéristique permanente</a:t>
            </a:r>
            <a:r>
              <a:rPr lang="fr-FR" sz="2000" b="1" dirty="0">
                <a:solidFill>
                  <a:srgbClr val="C00000"/>
                </a:solidFill>
              </a:rPr>
              <a:t> </a:t>
            </a:r>
          </a:p>
          <a:p>
            <a:endParaRPr lang="fr-FR" sz="2000" b="1" dirty="0">
              <a:solidFill>
                <a:srgbClr val="C00000"/>
              </a:solidFill>
            </a:endParaRPr>
          </a:p>
          <a:p>
            <a:r>
              <a:rPr lang="fr-FR" sz="2000" b="1" dirty="0"/>
              <a:t>Qu'est-ce que la norme internationale ISO 9001 ?</a:t>
            </a:r>
          </a:p>
          <a:p>
            <a:endParaRPr lang="fr-FR" sz="2000" dirty="0"/>
          </a:p>
          <a:p>
            <a:r>
              <a:rPr lang="fr-FR" sz="2000" b="1" dirty="0"/>
              <a:t>Un référentiel international décrivant les caractéristiques d'un « organisme » , pour que son organisation soit capable de réaliser des services ou des produits de qualité et de prendre en compte les évolutions de la demande de ses clients et de sa structure interne.</a:t>
            </a:r>
            <a:r>
              <a:rPr lang="fr-FR" sz="2000" dirty="0"/>
              <a:t> Cette organisation porte le nom de SMQ : Système de Management de la Qualité.</a:t>
            </a:r>
          </a:p>
          <a:p>
            <a:endParaRPr lang="fr-FR" sz="2400" dirty="0"/>
          </a:p>
        </p:txBody>
      </p:sp>
    </p:spTree>
    <p:extLst>
      <p:ext uri="{BB962C8B-B14F-4D97-AF65-F5344CB8AC3E}">
        <p14:creationId xmlns:p14="http://schemas.microsoft.com/office/powerpoint/2010/main" val="238625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2857" y="764123"/>
            <a:ext cx="11596914" cy="5632311"/>
          </a:xfrm>
          <a:prstGeom prst="rect">
            <a:avLst/>
          </a:prstGeom>
        </p:spPr>
        <p:txBody>
          <a:bodyPr wrap="square">
            <a:spAutoFit/>
          </a:bodyPr>
          <a:lstStyle/>
          <a:p>
            <a:r>
              <a:rPr lang="fr-FR" sz="2400" b="1" u="sng" dirty="0">
                <a:solidFill>
                  <a:srgbClr val="C00000"/>
                </a:solidFill>
              </a:rPr>
              <a:t>Définitions </a:t>
            </a:r>
          </a:p>
          <a:p>
            <a:endParaRPr lang="fr-FR" sz="2400" b="1" dirty="0">
              <a:solidFill>
                <a:srgbClr val="C00000"/>
              </a:solidFill>
            </a:endParaRPr>
          </a:p>
          <a:p>
            <a:r>
              <a:rPr lang="fr-FR" sz="2400" dirty="0"/>
              <a:t>Exigence (ISO 9000: 2015)</a:t>
            </a:r>
          </a:p>
          <a:p>
            <a:r>
              <a:rPr lang="fr-FR" sz="2400" dirty="0"/>
              <a:t>besoin ou attente formulés, habituellement implicites, ou imposés</a:t>
            </a:r>
          </a:p>
          <a:p>
            <a:r>
              <a:rPr lang="fr-FR" sz="2400" dirty="0"/>
              <a:t> Note 1 : «Habituellement implicite» signifie qu'il est d'usage ou de pratique courante pour l'organisme, ses clients et les autres parties intéressées de considérer le besoin ou l'attente en question comme implicite. </a:t>
            </a:r>
          </a:p>
          <a:p>
            <a:endParaRPr lang="fr-FR" sz="2400" dirty="0"/>
          </a:p>
          <a:p>
            <a:r>
              <a:rPr lang="fr-FR" sz="2400" dirty="0"/>
              <a:t>Note 2 : Un qualificatif peut être utilisé pour désigner un type spécifique d'exigence, par exemple exigence relative au produit, exigence relative au management de la qualité, exigence du client. </a:t>
            </a:r>
          </a:p>
          <a:p>
            <a:endParaRPr lang="fr-FR" sz="2400" dirty="0"/>
          </a:p>
          <a:p>
            <a:r>
              <a:rPr lang="fr-FR" sz="2400" dirty="0"/>
              <a:t>Note 3 : Une exigence spécifiée est une exigence qui est formulée, par exemple dans un document. </a:t>
            </a:r>
          </a:p>
          <a:p>
            <a:r>
              <a:rPr lang="fr-FR" sz="2400" dirty="0"/>
              <a:t>Note 4 : Les exigences peuvent provenir de différentes parties intéressées.</a:t>
            </a:r>
          </a:p>
        </p:txBody>
      </p:sp>
    </p:spTree>
    <p:extLst>
      <p:ext uri="{BB962C8B-B14F-4D97-AF65-F5344CB8AC3E}">
        <p14:creationId xmlns:p14="http://schemas.microsoft.com/office/powerpoint/2010/main" val="290780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2857" y="764123"/>
            <a:ext cx="11596914" cy="4893647"/>
          </a:xfrm>
          <a:prstGeom prst="rect">
            <a:avLst/>
          </a:prstGeom>
        </p:spPr>
        <p:txBody>
          <a:bodyPr wrap="square">
            <a:spAutoFit/>
          </a:bodyPr>
          <a:lstStyle/>
          <a:p>
            <a:r>
              <a:rPr lang="fr-FR" sz="2400" b="1" u="sng" dirty="0">
                <a:solidFill>
                  <a:srgbClr val="C00000"/>
                </a:solidFill>
              </a:rPr>
              <a:t>Définitions </a:t>
            </a:r>
          </a:p>
          <a:p>
            <a:endParaRPr lang="fr-FR" sz="2400" b="1" u="sng" dirty="0">
              <a:solidFill>
                <a:srgbClr val="C00000"/>
              </a:solidFill>
            </a:endParaRPr>
          </a:p>
          <a:p>
            <a:r>
              <a:rPr lang="fr-FR" sz="2400" dirty="0"/>
              <a:t>Système : ensemble d'éléments corrélés ou interactifs</a:t>
            </a:r>
          </a:p>
          <a:p>
            <a:endParaRPr lang="fr-FR" sz="2400" dirty="0"/>
          </a:p>
          <a:p>
            <a:r>
              <a:rPr lang="fr-FR" sz="2400" dirty="0"/>
              <a:t>Système de management : système permettant d'établir une politique et des objectifs et d'atteindre ces objectifs</a:t>
            </a:r>
          </a:p>
          <a:p>
            <a:endParaRPr lang="fr-FR" sz="2400" dirty="0"/>
          </a:p>
          <a:p>
            <a:r>
              <a:rPr lang="fr-FR" sz="2400" dirty="0"/>
              <a:t>Note 1 : Le système de management d'un organisme peut inclure différents systèmes de management, tels qu'un système de management de la qualité, un système de management financier ou un système de management environnemental. </a:t>
            </a:r>
          </a:p>
          <a:p>
            <a:endParaRPr lang="fr-FR" sz="2400" dirty="0"/>
          </a:p>
          <a:p>
            <a:r>
              <a:rPr lang="fr-FR" sz="2400" dirty="0"/>
              <a:t>Système de management de la qualité : système de management permettant d'orienter et de contrôler un organisme en matière de qualité</a:t>
            </a:r>
            <a:endParaRPr lang="fr-FR" sz="2400" b="1" dirty="0">
              <a:solidFill>
                <a:srgbClr val="C00000"/>
              </a:solidFill>
            </a:endParaRPr>
          </a:p>
        </p:txBody>
      </p:sp>
    </p:spTree>
    <p:extLst>
      <p:ext uri="{BB962C8B-B14F-4D97-AF65-F5344CB8AC3E}">
        <p14:creationId xmlns:p14="http://schemas.microsoft.com/office/powerpoint/2010/main" val="57456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2857" y="764123"/>
            <a:ext cx="11596914" cy="5447645"/>
          </a:xfrm>
          <a:prstGeom prst="rect">
            <a:avLst/>
          </a:prstGeom>
        </p:spPr>
        <p:txBody>
          <a:bodyPr wrap="square">
            <a:spAutoFit/>
          </a:bodyPr>
          <a:lstStyle/>
          <a:p>
            <a:r>
              <a:rPr lang="fr-FR" sz="2400" b="1" u="sng" dirty="0">
                <a:solidFill>
                  <a:srgbClr val="C00000"/>
                </a:solidFill>
              </a:rPr>
              <a:t>Définitions </a:t>
            </a:r>
          </a:p>
          <a:p>
            <a:endParaRPr lang="fr-FR" sz="2400" b="1" u="sng" dirty="0">
              <a:solidFill>
                <a:srgbClr val="C00000"/>
              </a:solidFill>
            </a:endParaRPr>
          </a:p>
          <a:p>
            <a:r>
              <a:rPr lang="fr-FR" sz="2000" dirty="0"/>
              <a:t>Processus : ensemble d'activités corrélées ou interactives qui transforme des éléments d'entrée en éléments de sortie.</a:t>
            </a:r>
          </a:p>
          <a:p>
            <a:endParaRPr lang="fr-FR" sz="2000" dirty="0"/>
          </a:p>
          <a:p>
            <a:r>
              <a:rPr lang="fr-FR" sz="2000" dirty="0"/>
              <a:t>Note 1: Les éléments d'entrée d'un processus sont généralement les éléments de sortie d'autres processus. </a:t>
            </a:r>
          </a:p>
          <a:p>
            <a:endParaRPr lang="fr-FR" sz="2000" dirty="0"/>
          </a:p>
          <a:p>
            <a:r>
              <a:rPr lang="fr-FR" sz="2000" dirty="0"/>
              <a:t>Note 2 : Les processus d'un organisme sont généralement planifiés et mis en œuvre dans des conditions maîtrisées afin d'apporter une valeur ajoutée.</a:t>
            </a:r>
          </a:p>
          <a:p>
            <a:endParaRPr lang="fr-FR" sz="2000" dirty="0"/>
          </a:p>
          <a:p>
            <a:r>
              <a:rPr lang="fr-FR" sz="2000" dirty="0"/>
              <a:t>L'Assurance Qualité : est une organisation qui prend en compte les exigences précises du client dès la conception du service ou du produit et qui s'assure par des moyens appropriés, que la qualité voulue est respectée.</a:t>
            </a:r>
          </a:p>
          <a:p>
            <a:endParaRPr lang="fr-FR" sz="2000" dirty="0"/>
          </a:p>
          <a:p>
            <a:r>
              <a:rPr lang="fr-FR" sz="2000" dirty="0"/>
              <a:t>La Certification Qualité ISO-9001 : La certification ISO-9001 est l'aboutissement d'un processus qui rend l'organisme capable de répondre aux besoins actuels et futurs de ses clients. Mais ce processus peut très bien être réalisé sans passer par la certification elle-même. </a:t>
            </a:r>
            <a:endParaRPr lang="fr-FR" sz="2400" dirty="0"/>
          </a:p>
        </p:txBody>
      </p:sp>
    </p:spTree>
    <p:extLst>
      <p:ext uri="{BB962C8B-B14F-4D97-AF65-F5344CB8AC3E}">
        <p14:creationId xmlns:p14="http://schemas.microsoft.com/office/powerpoint/2010/main" val="92909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382591" y="483215"/>
            <a:ext cx="7757597"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b="1" u="sng" cap="none" dirty="0">
                <a:solidFill>
                  <a:schemeClr val="accent1">
                    <a:lumMod val="75000"/>
                  </a:schemeClr>
                </a:solidFill>
              </a:rPr>
              <a:t>7 PRINCIPES DE MANAGEMENT </a:t>
            </a:r>
          </a:p>
        </p:txBody>
      </p:sp>
      <p:sp>
        <p:nvSpPr>
          <p:cNvPr id="3" name="ZoneTexte 2"/>
          <p:cNvSpPr txBox="1"/>
          <p:nvPr/>
        </p:nvSpPr>
        <p:spPr>
          <a:xfrm>
            <a:off x="365458" y="1259617"/>
            <a:ext cx="10620221" cy="4078039"/>
          </a:xfrm>
          <a:prstGeom prst="rect">
            <a:avLst/>
          </a:prstGeom>
          <a:noFill/>
        </p:spPr>
        <p:txBody>
          <a:bodyPr wrap="square" rtlCol="0">
            <a:spAutoFit/>
          </a:bodyPr>
          <a:lstStyle/>
          <a:p>
            <a:pPr algn="just">
              <a:spcAft>
                <a:spcPts val="600"/>
              </a:spcAft>
              <a:buClr>
                <a:schemeClr val="accent2"/>
              </a:buClr>
            </a:pPr>
            <a:r>
              <a:rPr lang="fr-FR" sz="2800" b="1" dirty="0">
                <a:solidFill>
                  <a:schemeClr val="accent4">
                    <a:lumMod val="75000"/>
                  </a:schemeClr>
                </a:solidFill>
              </a:rPr>
              <a:t>Principe De Management De La Qualité</a:t>
            </a:r>
          </a:p>
          <a:p>
            <a:pPr marL="457200" indent="-457200" algn="just">
              <a:spcAft>
                <a:spcPts val="600"/>
              </a:spcAft>
              <a:buClr>
                <a:schemeClr val="accent2"/>
              </a:buClr>
              <a:buFont typeface="+mj-lt"/>
              <a:buAutoNum type="arabicPeriod"/>
            </a:pPr>
            <a:r>
              <a:rPr lang="fr-FR" sz="2800" dirty="0"/>
              <a:t>Orientation client </a:t>
            </a:r>
          </a:p>
          <a:p>
            <a:pPr marL="457200" indent="-457200" algn="just">
              <a:spcAft>
                <a:spcPts val="600"/>
              </a:spcAft>
              <a:buClr>
                <a:schemeClr val="accent2"/>
              </a:buClr>
              <a:buFont typeface="+mj-lt"/>
              <a:buAutoNum type="arabicPeriod"/>
            </a:pPr>
            <a:r>
              <a:rPr lang="fr-FR" sz="2800" dirty="0"/>
              <a:t>Responsabilité de la direction</a:t>
            </a:r>
          </a:p>
          <a:p>
            <a:pPr marL="457200" indent="-457200" algn="just">
              <a:spcAft>
                <a:spcPts val="600"/>
              </a:spcAft>
              <a:buClr>
                <a:schemeClr val="accent2"/>
              </a:buClr>
              <a:buFont typeface="+mj-lt"/>
              <a:buAutoNum type="arabicPeriod"/>
            </a:pPr>
            <a:r>
              <a:rPr lang="fr-FR" sz="2800" dirty="0"/>
              <a:t>Implication du personnel</a:t>
            </a:r>
          </a:p>
          <a:p>
            <a:pPr marL="457200" indent="-457200" algn="just">
              <a:spcAft>
                <a:spcPts val="600"/>
              </a:spcAft>
              <a:buClr>
                <a:schemeClr val="accent2"/>
              </a:buClr>
              <a:buFont typeface="+mj-lt"/>
              <a:buAutoNum type="arabicPeriod"/>
            </a:pPr>
            <a:r>
              <a:rPr lang="fr-FR" sz="2800" dirty="0"/>
              <a:t>Approche processus</a:t>
            </a:r>
          </a:p>
          <a:p>
            <a:pPr marL="457200" indent="-457200" algn="just">
              <a:spcAft>
                <a:spcPts val="600"/>
              </a:spcAft>
              <a:buClr>
                <a:schemeClr val="accent2"/>
              </a:buClr>
              <a:buFont typeface="+mj-lt"/>
              <a:buAutoNum type="arabicPeriod"/>
            </a:pPr>
            <a:r>
              <a:rPr lang="fr-FR" sz="2800" dirty="0"/>
              <a:t>Amélioration</a:t>
            </a:r>
          </a:p>
          <a:p>
            <a:pPr marL="457200" indent="-457200" algn="just">
              <a:spcAft>
                <a:spcPts val="600"/>
              </a:spcAft>
              <a:buClr>
                <a:schemeClr val="accent2"/>
              </a:buClr>
              <a:buFont typeface="+mj-lt"/>
              <a:buAutoNum type="arabicPeriod"/>
            </a:pPr>
            <a:r>
              <a:rPr lang="fr-FR" sz="2800" dirty="0"/>
              <a:t>Prise de décision fondée sur des preuves </a:t>
            </a:r>
          </a:p>
          <a:p>
            <a:pPr marL="457200" indent="-457200" algn="just">
              <a:spcAft>
                <a:spcPts val="600"/>
              </a:spcAft>
              <a:buClr>
                <a:schemeClr val="accent2"/>
              </a:buClr>
              <a:buFont typeface="+mj-lt"/>
              <a:buAutoNum type="arabicPeriod"/>
            </a:pPr>
            <a:r>
              <a:rPr lang="fr-FR" sz="2800" dirty="0"/>
              <a:t>Gestion des relations avec les parties intéressées </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2404" y="1983346"/>
            <a:ext cx="5301252" cy="2221477"/>
          </a:xfrm>
          <a:prstGeom prst="rect">
            <a:avLst/>
          </a:prstGeom>
        </p:spPr>
      </p:pic>
    </p:spTree>
    <p:extLst>
      <p:ext uri="{BB962C8B-B14F-4D97-AF65-F5344CB8AC3E}">
        <p14:creationId xmlns:p14="http://schemas.microsoft.com/office/powerpoint/2010/main" val="4883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382591" y="483215"/>
            <a:ext cx="7757597"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b="1" u="sng" cap="none" dirty="0">
                <a:solidFill>
                  <a:schemeClr val="accent1">
                    <a:lumMod val="75000"/>
                  </a:schemeClr>
                </a:solidFill>
              </a:rPr>
              <a:t>7 PRINCIPES DE MANAGEMENT </a:t>
            </a:r>
          </a:p>
        </p:txBody>
      </p:sp>
      <p:sp>
        <p:nvSpPr>
          <p:cNvPr id="4" name="Rectangle 3"/>
          <p:cNvSpPr/>
          <p:nvPr/>
        </p:nvSpPr>
        <p:spPr>
          <a:xfrm>
            <a:off x="142487" y="1078125"/>
            <a:ext cx="11883609" cy="5493812"/>
          </a:xfrm>
          <a:prstGeom prst="rect">
            <a:avLst/>
          </a:prstGeom>
        </p:spPr>
        <p:txBody>
          <a:bodyPr wrap="square">
            <a:spAutoFit/>
          </a:bodyPr>
          <a:lstStyle/>
          <a:p>
            <a:pPr marL="342900" indent="-342900" algn="just">
              <a:spcAft>
                <a:spcPts val="600"/>
              </a:spcAft>
              <a:buClr>
                <a:schemeClr val="accent2"/>
              </a:buClr>
              <a:buAutoNum type="arabicPeriod"/>
            </a:pPr>
            <a:r>
              <a:rPr lang="fr-FR" sz="2400" b="1" u="sng" dirty="0"/>
              <a:t>Orientation client </a:t>
            </a:r>
          </a:p>
          <a:p>
            <a:pPr algn="just">
              <a:spcAft>
                <a:spcPts val="600"/>
              </a:spcAft>
              <a:buClr>
                <a:schemeClr val="accent2"/>
              </a:buClr>
            </a:pPr>
            <a:r>
              <a:rPr lang="fr-FR" sz="2400" b="1" dirty="0">
                <a:solidFill>
                  <a:srgbClr val="00B0F0"/>
                </a:solidFill>
              </a:rPr>
              <a:t>Le principal objectif du management de la qualité est de satisfaire aux exigences des clients et de s’efforcer d’aller au devant de leurs attentes.</a:t>
            </a:r>
          </a:p>
          <a:p>
            <a:pPr algn="just">
              <a:spcAft>
                <a:spcPts val="600"/>
              </a:spcAft>
              <a:buClr>
                <a:schemeClr val="accent2"/>
              </a:buClr>
            </a:pPr>
            <a:endParaRPr lang="fr-FR" sz="2400" b="1" dirty="0"/>
          </a:p>
          <a:p>
            <a:pPr marL="457200" indent="-457200" algn="just">
              <a:spcAft>
                <a:spcPts val="600"/>
              </a:spcAft>
              <a:buClr>
                <a:schemeClr val="accent2"/>
              </a:buClr>
              <a:buFont typeface="+mj-lt"/>
              <a:buAutoNum type="arabicPeriod"/>
            </a:pPr>
            <a:r>
              <a:rPr lang="fr-FR" sz="2000" dirty="0"/>
              <a:t>Identifier les clients directs et indirects.</a:t>
            </a:r>
          </a:p>
          <a:p>
            <a:pPr marL="457200" indent="-457200" algn="just">
              <a:spcAft>
                <a:spcPts val="600"/>
              </a:spcAft>
              <a:buClr>
                <a:schemeClr val="accent2"/>
              </a:buClr>
              <a:buFont typeface="+mj-lt"/>
              <a:buAutoNum type="arabicPeriod"/>
            </a:pPr>
            <a:r>
              <a:rPr lang="fr-FR" sz="2000" dirty="0"/>
              <a:t>Comprendre les besoins et attentes, présents et futurs, des clients.</a:t>
            </a:r>
          </a:p>
          <a:p>
            <a:pPr marL="457200" indent="-457200" algn="just">
              <a:spcAft>
                <a:spcPts val="600"/>
              </a:spcAft>
              <a:buClr>
                <a:schemeClr val="accent2"/>
              </a:buClr>
              <a:buFont typeface="+mj-lt"/>
              <a:buAutoNum type="arabicPeriod"/>
            </a:pPr>
            <a:r>
              <a:rPr lang="fr-FR" sz="2000" dirty="0"/>
              <a:t>Lier les objectifs de l’organisme aux besoins des clients à tous les niveaux.</a:t>
            </a:r>
          </a:p>
          <a:p>
            <a:pPr marL="457200" indent="-457200" algn="just">
              <a:spcAft>
                <a:spcPts val="600"/>
              </a:spcAft>
              <a:buClr>
                <a:schemeClr val="accent2"/>
              </a:buClr>
              <a:buFont typeface="+mj-lt"/>
              <a:buAutoNum type="arabicPeriod"/>
            </a:pPr>
            <a:r>
              <a:rPr lang="fr-FR" sz="2000" dirty="0"/>
              <a:t>Communiquer les besoins et </a:t>
            </a:r>
            <a:r>
              <a:rPr lang="fr-FR" sz="2000" dirty="0" err="1"/>
              <a:t>et</a:t>
            </a:r>
            <a:r>
              <a:rPr lang="fr-FR" sz="2000" dirty="0"/>
              <a:t> attentes des clients à tous les niveaux.</a:t>
            </a:r>
          </a:p>
          <a:p>
            <a:pPr marL="457200" indent="-457200" algn="just">
              <a:spcAft>
                <a:spcPts val="600"/>
              </a:spcAft>
              <a:buClr>
                <a:schemeClr val="accent2"/>
              </a:buClr>
              <a:buFont typeface="+mj-lt"/>
              <a:buAutoNum type="arabicPeriod"/>
            </a:pPr>
            <a:r>
              <a:rPr lang="fr-FR" sz="2000" dirty="0"/>
              <a:t>Planifier, concevoir, développer, produire, fournir et supporter les produits et services de manière à répondre aux besoins et attentes des clients.</a:t>
            </a:r>
          </a:p>
          <a:p>
            <a:pPr marL="457200" indent="-457200" algn="just">
              <a:spcAft>
                <a:spcPts val="600"/>
              </a:spcAft>
              <a:buClr>
                <a:schemeClr val="accent2"/>
              </a:buClr>
              <a:buFont typeface="+mj-lt"/>
              <a:buAutoNum type="arabicPeriod"/>
            </a:pPr>
            <a:r>
              <a:rPr lang="fr-FR" sz="2000" dirty="0"/>
              <a:t>Mesurer et surveiller la satisfaction du client et prendre les mesures appropriées.</a:t>
            </a:r>
          </a:p>
          <a:p>
            <a:pPr marL="457200" indent="-457200" algn="just">
              <a:spcAft>
                <a:spcPts val="600"/>
              </a:spcAft>
              <a:buClr>
                <a:schemeClr val="accent2"/>
              </a:buClr>
              <a:buFont typeface="+mj-lt"/>
              <a:buAutoNum type="arabicPeriod"/>
            </a:pPr>
            <a:r>
              <a:rPr lang="fr-FR" sz="2000" dirty="0"/>
              <a:t>Déterminer les besoins et attentes des parties intéressées pertinentes susceptibles d’avoir une incidence sur la satisfaction du client et prendre les mesures appropriées.</a:t>
            </a:r>
          </a:p>
          <a:p>
            <a:pPr marL="457200" indent="-457200" algn="just">
              <a:spcAft>
                <a:spcPts val="600"/>
              </a:spcAft>
              <a:buClr>
                <a:schemeClr val="accent2"/>
              </a:buClr>
              <a:buFont typeface="+mj-lt"/>
              <a:buAutoNum type="arabicPeriod"/>
            </a:pPr>
            <a:r>
              <a:rPr lang="fr-FR" sz="2000" dirty="0"/>
              <a:t>Gérer activement les relations avec les clients.</a:t>
            </a:r>
          </a:p>
        </p:txBody>
      </p:sp>
    </p:spTree>
    <p:extLst>
      <p:ext uri="{BB962C8B-B14F-4D97-AF65-F5344CB8AC3E}">
        <p14:creationId xmlns:p14="http://schemas.microsoft.com/office/powerpoint/2010/main" val="144007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382591" y="483215"/>
            <a:ext cx="7757597"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b="1" u="sng" cap="none" dirty="0">
                <a:solidFill>
                  <a:schemeClr val="accent1">
                    <a:lumMod val="75000"/>
                  </a:schemeClr>
                </a:solidFill>
              </a:rPr>
              <a:t>7 PRINCIPES DE MANAGEMENT </a:t>
            </a:r>
          </a:p>
        </p:txBody>
      </p:sp>
      <p:sp>
        <p:nvSpPr>
          <p:cNvPr id="3" name="Rectangle 2"/>
          <p:cNvSpPr/>
          <p:nvPr/>
        </p:nvSpPr>
        <p:spPr>
          <a:xfrm>
            <a:off x="163870" y="1091443"/>
            <a:ext cx="11746480" cy="5093702"/>
          </a:xfrm>
          <a:prstGeom prst="rect">
            <a:avLst/>
          </a:prstGeom>
        </p:spPr>
        <p:txBody>
          <a:bodyPr wrap="square">
            <a:spAutoFit/>
          </a:bodyPr>
          <a:lstStyle/>
          <a:p>
            <a:pPr algn="just">
              <a:spcAft>
                <a:spcPts val="600"/>
              </a:spcAft>
              <a:buClr>
                <a:schemeClr val="accent2"/>
              </a:buClr>
            </a:pPr>
            <a:r>
              <a:rPr lang="fr-FR" sz="2400" b="1" u="sng" dirty="0"/>
              <a:t>2. Responsabilité de la direction (Leadership)</a:t>
            </a:r>
          </a:p>
          <a:p>
            <a:pPr algn="just">
              <a:spcAft>
                <a:spcPts val="600"/>
              </a:spcAft>
              <a:buClr>
                <a:schemeClr val="accent2"/>
              </a:buClr>
            </a:pPr>
            <a:r>
              <a:rPr lang="fr-FR" sz="2400" b="1" dirty="0">
                <a:solidFill>
                  <a:srgbClr val="00B0F0"/>
                </a:solidFill>
              </a:rPr>
              <a:t>A tous les niveaux, les dirigeants établissent la finalité et les orientations et créent des conditions dans lesquelles le personnel est impliqué dans l’atteinte des objectifs qualité de l’organisme.</a:t>
            </a:r>
          </a:p>
          <a:p>
            <a:pPr algn="just">
              <a:spcAft>
                <a:spcPts val="600"/>
              </a:spcAft>
              <a:buClr>
                <a:schemeClr val="accent2"/>
              </a:buClr>
            </a:pPr>
            <a:endParaRPr lang="fr-FR" sz="2400" b="1" dirty="0"/>
          </a:p>
          <a:p>
            <a:pPr marL="457200" indent="-457200" algn="just">
              <a:spcAft>
                <a:spcPts val="600"/>
              </a:spcAft>
              <a:buClr>
                <a:schemeClr val="accent2"/>
              </a:buClr>
              <a:buFont typeface="+mj-lt"/>
              <a:buAutoNum type="arabicPeriod"/>
            </a:pPr>
            <a:r>
              <a:rPr lang="fr-FR" sz="2000" dirty="0"/>
              <a:t>Communiquer en interne la mission, la vision, la stratégie, les politiques et les processus de l’organisme.</a:t>
            </a:r>
          </a:p>
          <a:p>
            <a:pPr marL="457200" indent="-457200" algn="just">
              <a:spcAft>
                <a:spcPts val="600"/>
              </a:spcAft>
              <a:buClr>
                <a:schemeClr val="accent2"/>
              </a:buClr>
              <a:buFont typeface="+mj-lt"/>
              <a:buAutoNum type="arabicPeriod"/>
            </a:pPr>
            <a:r>
              <a:rPr lang="fr-FR" sz="2000" dirty="0"/>
              <a:t>Créer et soutenir des valeurs partagés, des modèles de comportement en termes d’équité et d’éthiques.</a:t>
            </a:r>
          </a:p>
          <a:p>
            <a:pPr marL="457200" indent="-457200" algn="just">
              <a:spcAft>
                <a:spcPts val="600"/>
              </a:spcAft>
              <a:buClr>
                <a:schemeClr val="accent2"/>
              </a:buClr>
              <a:buFont typeface="+mj-lt"/>
              <a:buAutoNum type="arabicPeriod"/>
            </a:pPr>
            <a:r>
              <a:rPr lang="fr-FR" sz="2000" dirty="0"/>
              <a:t>Etablir une culture de confiance et d’intégrité.</a:t>
            </a:r>
          </a:p>
          <a:p>
            <a:pPr marL="457200" indent="-457200" algn="just">
              <a:spcAft>
                <a:spcPts val="600"/>
              </a:spcAft>
              <a:buClr>
                <a:schemeClr val="accent2"/>
              </a:buClr>
              <a:buFont typeface="+mj-lt"/>
              <a:buAutoNum type="arabicPeriod"/>
            </a:pPr>
            <a:r>
              <a:rPr lang="fr-FR" sz="2000" dirty="0"/>
              <a:t>Encourager l’engagement dans la qualité à tous les niveaux.</a:t>
            </a:r>
          </a:p>
          <a:p>
            <a:pPr marL="457200" indent="-457200" algn="just">
              <a:spcAft>
                <a:spcPts val="600"/>
              </a:spcAft>
              <a:buClr>
                <a:schemeClr val="accent2"/>
              </a:buClr>
              <a:buFont typeface="+mj-lt"/>
              <a:buAutoNum type="arabicPeriod"/>
            </a:pPr>
            <a:r>
              <a:rPr lang="fr-FR" sz="2000" dirty="0"/>
              <a:t>S’assurer que les dirigeants, à tous les niveaux, sont des exemples positifs pour le personnel de l’organisme.</a:t>
            </a:r>
          </a:p>
          <a:p>
            <a:pPr marL="457200" indent="-457200" algn="just">
              <a:spcAft>
                <a:spcPts val="600"/>
              </a:spcAft>
              <a:buClr>
                <a:schemeClr val="accent2"/>
              </a:buClr>
              <a:buFont typeface="+mj-lt"/>
              <a:buAutoNum type="arabicPeriod"/>
            </a:pPr>
            <a:r>
              <a:rPr lang="fr-FR" sz="2000" dirty="0"/>
              <a:t>S’assurer que les personnel dispose des ressources, de la formation et de l’autorité nécessaires pour agir de façon responsable.</a:t>
            </a:r>
          </a:p>
          <a:p>
            <a:pPr marL="457200" indent="-457200" algn="just">
              <a:spcAft>
                <a:spcPts val="600"/>
              </a:spcAft>
              <a:buClr>
                <a:schemeClr val="accent2"/>
              </a:buClr>
              <a:buFont typeface="+mj-lt"/>
              <a:buAutoNum type="arabicPeriod"/>
            </a:pPr>
            <a:r>
              <a:rPr lang="fr-FR" sz="2000" dirty="0"/>
              <a:t>Motiver, encourager et reconnaitre la contribution du personnel.</a:t>
            </a:r>
          </a:p>
        </p:txBody>
      </p:sp>
    </p:spTree>
    <p:extLst>
      <p:ext uri="{BB962C8B-B14F-4D97-AF65-F5344CB8AC3E}">
        <p14:creationId xmlns:p14="http://schemas.microsoft.com/office/powerpoint/2010/main" val="37052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382591" y="483215"/>
            <a:ext cx="7757597"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b="1" u="sng" cap="none" dirty="0">
                <a:solidFill>
                  <a:schemeClr val="accent1">
                    <a:lumMod val="75000"/>
                  </a:schemeClr>
                </a:solidFill>
              </a:rPr>
              <a:t>7 PRINCIPES DE MANAGEMENT </a:t>
            </a:r>
          </a:p>
        </p:txBody>
      </p:sp>
      <p:sp>
        <p:nvSpPr>
          <p:cNvPr id="4" name="Rectangle 3"/>
          <p:cNvSpPr/>
          <p:nvPr/>
        </p:nvSpPr>
        <p:spPr>
          <a:xfrm>
            <a:off x="304799" y="1079869"/>
            <a:ext cx="11617125" cy="5262979"/>
          </a:xfrm>
          <a:prstGeom prst="rect">
            <a:avLst/>
          </a:prstGeom>
        </p:spPr>
        <p:txBody>
          <a:bodyPr wrap="square">
            <a:spAutoFit/>
          </a:bodyPr>
          <a:lstStyle/>
          <a:p>
            <a:pPr algn="just">
              <a:spcAft>
                <a:spcPts val="600"/>
              </a:spcAft>
              <a:buClr>
                <a:schemeClr val="accent2"/>
              </a:buClr>
            </a:pPr>
            <a:r>
              <a:rPr lang="fr-FR" sz="2400" b="1" u="sng" dirty="0">
                <a:solidFill>
                  <a:srgbClr val="00B0F0"/>
                </a:solidFill>
              </a:rPr>
              <a:t>3. Implication du personnel</a:t>
            </a:r>
          </a:p>
          <a:p>
            <a:pPr algn="just">
              <a:spcAft>
                <a:spcPts val="600"/>
              </a:spcAft>
              <a:buClr>
                <a:schemeClr val="accent2"/>
              </a:buClr>
            </a:pPr>
            <a:r>
              <a:rPr lang="fr-FR" sz="2400" b="1" dirty="0">
                <a:solidFill>
                  <a:srgbClr val="00B0F0"/>
                </a:solidFill>
              </a:rPr>
              <a:t>Un personnel compétant, habilité et impliqué à tous les niveaux de l’organisme  est essentiel pour améliorer la capacité de l’organisme à créer et fournir de la valeur.</a:t>
            </a:r>
          </a:p>
          <a:p>
            <a:pPr marL="457200" indent="-457200" algn="just">
              <a:spcAft>
                <a:spcPts val="600"/>
              </a:spcAft>
              <a:buClr>
                <a:schemeClr val="accent2"/>
              </a:buClr>
              <a:buFont typeface="+mj-lt"/>
              <a:buAutoNum type="arabicPeriod"/>
            </a:pPr>
            <a:r>
              <a:rPr lang="fr-FR" sz="2000" dirty="0"/>
              <a:t>Communiquer avec le personnel pour faciliter la compréhension de l’importance de leur contribution individuelle.</a:t>
            </a:r>
          </a:p>
          <a:p>
            <a:pPr marL="457200" indent="-457200" algn="just">
              <a:spcAft>
                <a:spcPts val="600"/>
              </a:spcAft>
              <a:buClr>
                <a:schemeClr val="accent2"/>
              </a:buClr>
              <a:buFont typeface="+mj-lt"/>
              <a:buAutoNum type="arabicPeriod"/>
            </a:pPr>
            <a:r>
              <a:rPr lang="fr-FR" sz="2000" dirty="0"/>
              <a:t>Encourager la collaboration à tous les niveaux de l’organisme.</a:t>
            </a:r>
          </a:p>
          <a:p>
            <a:pPr marL="457200" indent="-457200" algn="just">
              <a:spcAft>
                <a:spcPts val="600"/>
              </a:spcAft>
              <a:buClr>
                <a:schemeClr val="accent2"/>
              </a:buClr>
              <a:buFont typeface="+mj-lt"/>
              <a:buAutoNum type="arabicPeriod"/>
            </a:pPr>
            <a:r>
              <a:rPr lang="fr-FR" sz="2000" dirty="0"/>
              <a:t>Faciliter les discussions ouvertes et le partage des connaissances et de l’expérience.</a:t>
            </a:r>
          </a:p>
          <a:p>
            <a:pPr marL="457200" indent="-457200" algn="just">
              <a:spcAft>
                <a:spcPts val="600"/>
              </a:spcAft>
              <a:buClr>
                <a:schemeClr val="accent2"/>
              </a:buClr>
              <a:buFont typeface="+mj-lt"/>
              <a:buAutoNum type="arabicPeriod"/>
            </a:pPr>
            <a:r>
              <a:rPr lang="fr-FR" sz="2000" dirty="0"/>
              <a:t>Permettre au personnel de déterminer les freins dans l’atteinte des performances et de prendre des initiatives sans crainte.</a:t>
            </a:r>
          </a:p>
          <a:p>
            <a:pPr marL="457200" indent="-457200" algn="just">
              <a:spcAft>
                <a:spcPts val="600"/>
              </a:spcAft>
              <a:buClr>
                <a:schemeClr val="accent2"/>
              </a:buClr>
              <a:buFont typeface="+mj-lt"/>
              <a:buAutoNum type="arabicPeriod"/>
            </a:pPr>
            <a:r>
              <a:rPr lang="fr-FR" sz="2000" dirty="0"/>
              <a:t>Identifier et reconnaitre la contribution, l’apprentissage et l’amélioration du personnel.</a:t>
            </a:r>
          </a:p>
          <a:p>
            <a:pPr marL="457200" indent="-457200" algn="just">
              <a:spcAft>
                <a:spcPts val="600"/>
              </a:spcAft>
              <a:buClr>
                <a:schemeClr val="accent2"/>
              </a:buClr>
              <a:buFont typeface="+mj-lt"/>
              <a:buAutoNum type="arabicPeriod"/>
            </a:pPr>
            <a:r>
              <a:rPr lang="fr-FR" sz="2000" dirty="0"/>
              <a:t>Permettre une auto évaluation des performances par rapport à des objectifs personnels.</a:t>
            </a:r>
          </a:p>
          <a:p>
            <a:pPr marL="457200" indent="-457200" algn="just">
              <a:spcAft>
                <a:spcPts val="600"/>
              </a:spcAft>
              <a:buClr>
                <a:schemeClr val="accent2"/>
              </a:buClr>
              <a:buFont typeface="+mj-lt"/>
              <a:buAutoNum type="arabicPeriod"/>
            </a:pPr>
            <a:r>
              <a:rPr lang="fr-FR" sz="2000" dirty="0"/>
              <a:t>Réaliser des enquêtes afin d’évaluer la satisfaction du personnel, communiquer les résultats et prendre les décisions appropriées.</a:t>
            </a:r>
          </a:p>
        </p:txBody>
      </p:sp>
    </p:spTree>
    <p:extLst>
      <p:ext uri="{BB962C8B-B14F-4D97-AF65-F5344CB8AC3E}">
        <p14:creationId xmlns:p14="http://schemas.microsoft.com/office/powerpoint/2010/main" val="400880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382591" y="483215"/>
            <a:ext cx="7757597"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b="1" cap="none" dirty="0">
                <a:solidFill>
                  <a:schemeClr val="accent1">
                    <a:lumMod val="75000"/>
                  </a:schemeClr>
                </a:solidFill>
              </a:rPr>
              <a:t>7 PRINCIPES DE MANAGEMENT </a:t>
            </a:r>
          </a:p>
        </p:txBody>
      </p:sp>
      <p:sp>
        <p:nvSpPr>
          <p:cNvPr id="3" name="Rectangle 2"/>
          <p:cNvSpPr/>
          <p:nvPr/>
        </p:nvSpPr>
        <p:spPr>
          <a:xfrm>
            <a:off x="255787" y="1113445"/>
            <a:ext cx="11598461" cy="5847755"/>
          </a:xfrm>
          <a:prstGeom prst="rect">
            <a:avLst/>
          </a:prstGeom>
        </p:spPr>
        <p:txBody>
          <a:bodyPr wrap="square">
            <a:spAutoFit/>
          </a:bodyPr>
          <a:lstStyle/>
          <a:p>
            <a:pPr algn="just">
              <a:spcAft>
                <a:spcPts val="600"/>
              </a:spcAft>
              <a:buClr>
                <a:schemeClr val="accent2"/>
              </a:buClr>
            </a:pPr>
            <a:r>
              <a:rPr lang="fr-FR" sz="2400" b="1" dirty="0"/>
              <a:t>4. Approche processus</a:t>
            </a:r>
          </a:p>
          <a:p>
            <a:pPr algn="just">
              <a:spcAft>
                <a:spcPts val="600"/>
              </a:spcAft>
              <a:buClr>
                <a:schemeClr val="accent2"/>
              </a:buClr>
            </a:pPr>
            <a:r>
              <a:rPr lang="fr-FR" sz="2400" b="1" dirty="0">
                <a:solidFill>
                  <a:srgbClr val="00B0F0"/>
                </a:solidFill>
              </a:rPr>
              <a:t>Des résultats cohérents et prévisibles sont obtenus de manière plus efficace et efficiente lorsque les activités sont comprises et gérées comme des processus corrélés fonctionnant comme un système cohérent.</a:t>
            </a:r>
          </a:p>
          <a:p>
            <a:pPr algn="just">
              <a:spcAft>
                <a:spcPts val="600"/>
              </a:spcAft>
              <a:buClr>
                <a:schemeClr val="accent2"/>
              </a:buClr>
            </a:pPr>
            <a:endParaRPr lang="fr-FR" sz="2400" b="1" dirty="0"/>
          </a:p>
          <a:p>
            <a:pPr marL="342900" indent="-342900" algn="just">
              <a:spcAft>
                <a:spcPts val="600"/>
              </a:spcAft>
              <a:buClr>
                <a:schemeClr val="accent2"/>
              </a:buClr>
              <a:buFont typeface="+mj-lt"/>
              <a:buAutoNum type="arabicPeriod"/>
            </a:pPr>
            <a:r>
              <a:rPr lang="fr-FR" dirty="0"/>
              <a:t>Définir les objectifs du système et les processus nécessaires pour les atteindre.</a:t>
            </a:r>
          </a:p>
          <a:p>
            <a:pPr marL="342900" indent="-342900" algn="just">
              <a:spcAft>
                <a:spcPts val="600"/>
              </a:spcAft>
              <a:buClr>
                <a:schemeClr val="accent2"/>
              </a:buClr>
              <a:buFont typeface="+mj-lt"/>
              <a:buAutoNum type="arabicPeriod"/>
            </a:pPr>
            <a:r>
              <a:rPr lang="fr-FR" dirty="0"/>
              <a:t>Définir les autorités, les responsabilités et les obligations relatives au processus.</a:t>
            </a:r>
          </a:p>
          <a:p>
            <a:pPr marL="342900" indent="-342900" algn="just">
              <a:spcAft>
                <a:spcPts val="600"/>
              </a:spcAft>
              <a:buClr>
                <a:schemeClr val="accent2"/>
              </a:buClr>
              <a:buFont typeface="+mj-lt"/>
              <a:buAutoNum type="arabicPeriod"/>
            </a:pPr>
            <a:r>
              <a:rPr lang="fr-FR" dirty="0"/>
              <a:t>Comprendre les capacité de l’organisme et déterminer les contraintes en matière de ressources avant d’agir.</a:t>
            </a:r>
          </a:p>
          <a:p>
            <a:pPr marL="342900" indent="-342900" algn="just">
              <a:spcAft>
                <a:spcPts val="600"/>
              </a:spcAft>
              <a:buClr>
                <a:schemeClr val="accent2"/>
              </a:buClr>
              <a:buFont typeface="+mj-lt"/>
              <a:buAutoNum type="arabicPeriod"/>
            </a:pPr>
            <a:r>
              <a:rPr lang="fr-FR" dirty="0"/>
              <a:t>Déterminer les interdépendances entre les processus et analyser l’effet des modifications de processus individuels sur l’ensemble du système.</a:t>
            </a:r>
          </a:p>
          <a:p>
            <a:pPr marL="342900" indent="-342900" algn="just">
              <a:spcAft>
                <a:spcPts val="600"/>
              </a:spcAft>
              <a:buClr>
                <a:schemeClr val="accent2"/>
              </a:buClr>
              <a:buFont typeface="+mj-lt"/>
              <a:buAutoNum type="arabicPeriod"/>
            </a:pPr>
            <a:r>
              <a:rPr lang="fr-FR" dirty="0"/>
              <a:t>Gérer les processus et leurs interrelations comme un système pour atteindre les objectifs qualité de l’organisme de manière efficace et efficiente.</a:t>
            </a:r>
          </a:p>
          <a:p>
            <a:pPr marL="342900" indent="-342900" algn="just">
              <a:spcAft>
                <a:spcPts val="600"/>
              </a:spcAft>
              <a:buClr>
                <a:schemeClr val="accent2"/>
              </a:buClr>
              <a:buFont typeface="+mj-lt"/>
              <a:buAutoNum type="arabicPeriod"/>
            </a:pPr>
            <a:r>
              <a:rPr lang="fr-FR" dirty="0"/>
              <a:t>S’assurer de la disponibilité des informations nécessaires pour mettre en œuvre et améliorer les processus et pour surveiller, analyser et évaluer les performances du système dans son ensemble.</a:t>
            </a:r>
          </a:p>
          <a:p>
            <a:pPr algn="just">
              <a:spcAft>
                <a:spcPts val="600"/>
              </a:spcAft>
              <a:buClr>
                <a:schemeClr val="accent2"/>
              </a:buClr>
            </a:pPr>
            <a:endParaRPr lang="fr-FR" b="1" dirty="0"/>
          </a:p>
          <a:p>
            <a:pPr algn="just">
              <a:spcAft>
                <a:spcPts val="600"/>
              </a:spcAft>
              <a:buClr>
                <a:schemeClr val="accent2"/>
              </a:buClr>
            </a:pPr>
            <a:endParaRPr lang="fr-FR" sz="2400" b="1" dirty="0"/>
          </a:p>
        </p:txBody>
      </p:sp>
    </p:spTree>
    <p:extLst>
      <p:ext uri="{BB962C8B-B14F-4D97-AF65-F5344CB8AC3E}">
        <p14:creationId xmlns:p14="http://schemas.microsoft.com/office/powerpoint/2010/main" val="264881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382591" y="483215"/>
            <a:ext cx="7757597"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b="1" cap="none" dirty="0">
                <a:solidFill>
                  <a:schemeClr val="accent1">
                    <a:lumMod val="75000"/>
                  </a:schemeClr>
                </a:solidFill>
              </a:rPr>
              <a:t>7 PRINCIPES DE MANAGEMENT </a:t>
            </a:r>
          </a:p>
        </p:txBody>
      </p:sp>
      <p:sp>
        <p:nvSpPr>
          <p:cNvPr id="4" name="Rectangle 3"/>
          <p:cNvSpPr/>
          <p:nvPr/>
        </p:nvSpPr>
        <p:spPr>
          <a:xfrm>
            <a:off x="114806" y="1048566"/>
            <a:ext cx="11962894" cy="5401479"/>
          </a:xfrm>
          <a:prstGeom prst="rect">
            <a:avLst/>
          </a:prstGeom>
        </p:spPr>
        <p:txBody>
          <a:bodyPr wrap="square">
            <a:spAutoFit/>
          </a:bodyPr>
          <a:lstStyle/>
          <a:p>
            <a:pPr algn="just">
              <a:spcAft>
                <a:spcPts val="600"/>
              </a:spcAft>
              <a:buClr>
                <a:schemeClr val="accent2"/>
              </a:buClr>
            </a:pPr>
            <a:r>
              <a:rPr lang="fr-FR" sz="2000" b="1" dirty="0"/>
              <a:t>5. Amélioration</a:t>
            </a:r>
          </a:p>
          <a:p>
            <a:pPr algn="just">
              <a:spcAft>
                <a:spcPts val="600"/>
              </a:spcAft>
              <a:buClr>
                <a:schemeClr val="accent2"/>
              </a:buClr>
            </a:pPr>
            <a:r>
              <a:rPr lang="fr-FR" sz="2000" b="1" dirty="0">
                <a:solidFill>
                  <a:srgbClr val="00B0F0"/>
                </a:solidFill>
              </a:rPr>
              <a:t>L’amélioration est essentielle pour qu’un organisme conserve ses niveaux de performance actuels, réagisse à toute variation du contexte interne et externe et crée de nouvelles opportunités.</a:t>
            </a:r>
          </a:p>
          <a:p>
            <a:pPr algn="just">
              <a:spcAft>
                <a:spcPts val="600"/>
              </a:spcAft>
              <a:buClr>
                <a:schemeClr val="accent2"/>
              </a:buClr>
            </a:pPr>
            <a:endParaRPr lang="fr-FR" sz="2000" b="1" dirty="0">
              <a:solidFill>
                <a:srgbClr val="00B0F0"/>
              </a:solidFill>
            </a:endParaRPr>
          </a:p>
          <a:p>
            <a:pPr marL="457200" indent="-457200" algn="just">
              <a:spcAft>
                <a:spcPts val="600"/>
              </a:spcAft>
              <a:buClr>
                <a:schemeClr val="accent2"/>
              </a:buClr>
              <a:buFont typeface="+mj-lt"/>
              <a:buAutoNum type="arabicPeriod"/>
            </a:pPr>
            <a:r>
              <a:rPr lang="fr-FR" sz="2000" dirty="0"/>
              <a:t>Encourager la définition d’objectifs d’amélioration à tous les niveaux.</a:t>
            </a:r>
          </a:p>
          <a:p>
            <a:pPr marL="457200" indent="-457200" algn="just">
              <a:spcAft>
                <a:spcPts val="600"/>
              </a:spcAft>
              <a:buClr>
                <a:schemeClr val="accent2"/>
              </a:buClr>
              <a:buFont typeface="+mj-lt"/>
              <a:buAutoNum type="arabicPeriod"/>
            </a:pPr>
            <a:r>
              <a:rPr lang="fr-FR" sz="2000" dirty="0"/>
              <a:t>Instruire et former le personnel à tous les niveaux sur la façon d’appliquer les outils et méthodes de base pour atteindre les objectifs d’amélioration.</a:t>
            </a:r>
          </a:p>
          <a:p>
            <a:pPr marL="457200" indent="-457200" algn="just">
              <a:spcAft>
                <a:spcPts val="600"/>
              </a:spcAft>
              <a:buClr>
                <a:schemeClr val="accent2"/>
              </a:buClr>
              <a:buFont typeface="+mj-lt"/>
              <a:buAutoNum type="arabicPeriod"/>
            </a:pPr>
            <a:r>
              <a:rPr lang="fr-FR" sz="2000" dirty="0"/>
              <a:t>S’assurer que le personnel est compétent pour promouvoir et réaliser avec succès les projets d’amélioration.</a:t>
            </a:r>
          </a:p>
          <a:p>
            <a:pPr marL="457200" indent="-457200" algn="just">
              <a:spcAft>
                <a:spcPts val="600"/>
              </a:spcAft>
              <a:buClr>
                <a:schemeClr val="accent2"/>
              </a:buClr>
              <a:buFont typeface="+mj-lt"/>
              <a:buAutoNum type="arabicPeriod"/>
            </a:pPr>
            <a:r>
              <a:rPr lang="fr-FR" sz="2000" dirty="0"/>
              <a:t>Développer et déployer des processus pour mettre en œuvre les projets d’amélioration à tous les niveaux de l’organisme.</a:t>
            </a:r>
          </a:p>
          <a:p>
            <a:pPr marL="457200" indent="-457200" algn="just">
              <a:spcAft>
                <a:spcPts val="600"/>
              </a:spcAft>
              <a:buClr>
                <a:schemeClr val="accent2"/>
              </a:buClr>
              <a:buFont typeface="+mj-lt"/>
              <a:buAutoNum type="arabicPeriod"/>
            </a:pPr>
            <a:r>
              <a:rPr lang="fr-FR" sz="2000" dirty="0"/>
              <a:t>Suivre, passer en revue et auditer la planification, la mise en œuvre, la réalisation et les résultats des projets d’amélioration.</a:t>
            </a:r>
          </a:p>
          <a:p>
            <a:pPr marL="457200" indent="-457200" algn="just">
              <a:spcAft>
                <a:spcPts val="600"/>
              </a:spcAft>
              <a:buClr>
                <a:schemeClr val="accent2"/>
              </a:buClr>
              <a:buFont typeface="+mj-lt"/>
              <a:buAutoNum type="arabicPeriod"/>
            </a:pPr>
            <a:r>
              <a:rPr lang="fr-FR" sz="2000" dirty="0"/>
              <a:t>Prendre en compte l’amélioration dans le développement de produits et services et de processus, nouveaux ou modifiés.</a:t>
            </a:r>
          </a:p>
          <a:p>
            <a:pPr marL="457200" indent="-457200" algn="just">
              <a:spcAft>
                <a:spcPts val="600"/>
              </a:spcAft>
              <a:buClr>
                <a:schemeClr val="accent2"/>
              </a:buClr>
              <a:buFont typeface="+mj-lt"/>
              <a:buAutoNum type="arabicPeriod"/>
            </a:pPr>
            <a:r>
              <a:rPr lang="fr-FR" sz="2000" dirty="0"/>
              <a:t>Identifier et reconnaitre l’amélioration.</a:t>
            </a:r>
          </a:p>
        </p:txBody>
      </p:sp>
    </p:spTree>
    <p:extLst>
      <p:ext uri="{BB962C8B-B14F-4D97-AF65-F5344CB8AC3E}">
        <p14:creationId xmlns:p14="http://schemas.microsoft.com/office/powerpoint/2010/main" val="357898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382591" y="483215"/>
            <a:ext cx="7757597"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200" b="1" cap="none" dirty="0">
                <a:solidFill>
                  <a:schemeClr val="accent1">
                    <a:lumMod val="75000"/>
                  </a:schemeClr>
                </a:solidFill>
              </a:rPr>
              <a:t>7 PRINCIPES DE MANAGEMENT </a:t>
            </a:r>
          </a:p>
        </p:txBody>
      </p:sp>
      <p:sp>
        <p:nvSpPr>
          <p:cNvPr id="3" name="Rectangle 2"/>
          <p:cNvSpPr/>
          <p:nvPr/>
        </p:nvSpPr>
        <p:spPr>
          <a:xfrm>
            <a:off x="112291" y="1061030"/>
            <a:ext cx="11808466" cy="5740033"/>
          </a:xfrm>
          <a:prstGeom prst="rect">
            <a:avLst/>
          </a:prstGeom>
        </p:spPr>
        <p:txBody>
          <a:bodyPr wrap="square">
            <a:spAutoFit/>
          </a:bodyPr>
          <a:lstStyle/>
          <a:p>
            <a:pPr algn="just">
              <a:spcAft>
                <a:spcPts val="600"/>
              </a:spcAft>
              <a:buClr>
                <a:schemeClr val="accent2"/>
              </a:buClr>
            </a:pPr>
            <a:r>
              <a:rPr lang="fr-FR" sz="2400" dirty="0"/>
              <a:t>6. Prise de décision fondée sur des preuves</a:t>
            </a:r>
          </a:p>
          <a:p>
            <a:pPr algn="just">
              <a:spcAft>
                <a:spcPts val="600"/>
              </a:spcAft>
              <a:buClr>
                <a:schemeClr val="accent2"/>
              </a:buClr>
            </a:pPr>
            <a:r>
              <a:rPr lang="fr-FR" sz="2400" dirty="0">
                <a:solidFill>
                  <a:srgbClr val="00B0F0"/>
                </a:solidFill>
              </a:rPr>
              <a:t>Les décisions fondées sur l’analyse et l’évaluation de données et d’informations sont davantage susceptibles de produire les résultats escomptés.  </a:t>
            </a:r>
          </a:p>
          <a:p>
            <a:pPr algn="just">
              <a:spcAft>
                <a:spcPts val="600"/>
              </a:spcAft>
              <a:buClr>
                <a:schemeClr val="accent2"/>
              </a:buClr>
            </a:pPr>
            <a:endParaRPr lang="fr-FR" sz="2400" dirty="0"/>
          </a:p>
          <a:p>
            <a:pPr algn="just">
              <a:spcAft>
                <a:spcPts val="600"/>
              </a:spcAft>
              <a:buClr>
                <a:schemeClr val="accent2"/>
              </a:buClr>
            </a:pPr>
            <a:endParaRPr lang="fr-FR" sz="2400" dirty="0"/>
          </a:p>
          <a:p>
            <a:pPr marL="457200" indent="-457200" algn="just">
              <a:spcAft>
                <a:spcPts val="600"/>
              </a:spcAft>
              <a:buClr>
                <a:schemeClr val="accent2"/>
              </a:buClr>
              <a:buFont typeface="+mj-lt"/>
              <a:buAutoNum type="arabicPeriod"/>
            </a:pPr>
            <a:r>
              <a:rPr lang="fr-FR" sz="2000" dirty="0"/>
              <a:t>Déterminer, mesurer et surveiller des indicateurs clés pour démontrer les performances de l’organisme</a:t>
            </a:r>
            <a:r>
              <a:rPr lang="fr-FR" sz="2400" dirty="0"/>
              <a:t>. </a:t>
            </a:r>
          </a:p>
          <a:p>
            <a:pPr marL="457200" indent="-457200" algn="just">
              <a:spcAft>
                <a:spcPts val="600"/>
              </a:spcAft>
              <a:buClr>
                <a:schemeClr val="accent2"/>
              </a:buClr>
              <a:buFont typeface="+mj-lt"/>
              <a:buAutoNum type="arabicPeriod"/>
            </a:pPr>
            <a:r>
              <a:rPr lang="fr-FR" sz="2000" dirty="0"/>
              <a:t>Assurer la disponibilité de toutes les données nécessaires auprès des personnes concernés.</a:t>
            </a:r>
          </a:p>
          <a:p>
            <a:pPr marL="457200" indent="-457200" algn="just">
              <a:spcAft>
                <a:spcPts val="600"/>
              </a:spcAft>
              <a:buClr>
                <a:schemeClr val="accent2"/>
              </a:buClr>
              <a:buFont typeface="+mj-lt"/>
              <a:buAutoNum type="arabicPeriod"/>
            </a:pPr>
            <a:r>
              <a:rPr lang="fr-FR" sz="2000" dirty="0"/>
              <a:t>S’assurer que les données et les informations sont suffisamment exactes, fiables et sûres.</a:t>
            </a:r>
          </a:p>
          <a:p>
            <a:pPr marL="457200" indent="-457200" algn="just">
              <a:spcAft>
                <a:spcPts val="600"/>
              </a:spcAft>
              <a:buClr>
                <a:schemeClr val="accent2"/>
              </a:buClr>
              <a:buFont typeface="+mj-lt"/>
              <a:buAutoNum type="arabicPeriod"/>
            </a:pPr>
            <a:r>
              <a:rPr lang="fr-FR" sz="2000" dirty="0"/>
              <a:t>Analyser et évaluer les données et les informations à l’aide de méthodes appropriées.</a:t>
            </a:r>
          </a:p>
          <a:p>
            <a:pPr marL="457200" indent="-457200" algn="just">
              <a:spcAft>
                <a:spcPts val="600"/>
              </a:spcAft>
              <a:buClr>
                <a:schemeClr val="accent2"/>
              </a:buClr>
              <a:buFont typeface="+mj-lt"/>
              <a:buAutoNum type="arabicPeriod"/>
            </a:pPr>
            <a:r>
              <a:rPr lang="fr-FR" sz="2000" dirty="0"/>
              <a:t>S’assurer, si nécessaire, que les personnes sont compétent pour analyser et évaluer les données.</a:t>
            </a:r>
          </a:p>
          <a:p>
            <a:pPr marL="457200" indent="-457200" algn="just">
              <a:spcAft>
                <a:spcPts val="600"/>
              </a:spcAft>
              <a:buClr>
                <a:schemeClr val="accent2"/>
              </a:buClr>
              <a:buFont typeface="+mj-lt"/>
              <a:buAutoNum type="arabicPeriod"/>
            </a:pPr>
            <a:r>
              <a:rPr lang="fr-FR" sz="2000" dirty="0"/>
              <a:t>Prendre des décisions et entreprendre des actions basées sur des preuves, tout en tenant compte de l’expérience.</a:t>
            </a:r>
          </a:p>
          <a:p>
            <a:pPr algn="just">
              <a:spcAft>
                <a:spcPts val="600"/>
              </a:spcAft>
              <a:buClr>
                <a:schemeClr val="accent2"/>
              </a:buClr>
            </a:pPr>
            <a:endParaRPr lang="fr-FR" sz="2400" dirty="0"/>
          </a:p>
          <a:p>
            <a:pPr algn="just">
              <a:spcAft>
                <a:spcPts val="600"/>
              </a:spcAft>
              <a:buClr>
                <a:schemeClr val="accent2"/>
              </a:buClr>
            </a:pPr>
            <a:endParaRPr lang="fr-FR" sz="2400" dirty="0"/>
          </a:p>
        </p:txBody>
      </p:sp>
    </p:spTree>
    <p:extLst>
      <p:ext uri="{BB962C8B-B14F-4D97-AF65-F5344CB8AC3E}">
        <p14:creationId xmlns:p14="http://schemas.microsoft.com/office/powerpoint/2010/main" val="13828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382591" y="483215"/>
            <a:ext cx="7757597"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PRINCIPES DE MANAGEMENT </a:t>
            </a:r>
          </a:p>
        </p:txBody>
      </p:sp>
      <p:sp>
        <p:nvSpPr>
          <p:cNvPr id="4" name="Rectangle 3"/>
          <p:cNvSpPr/>
          <p:nvPr/>
        </p:nvSpPr>
        <p:spPr>
          <a:xfrm>
            <a:off x="101599" y="936144"/>
            <a:ext cx="12090401" cy="5724644"/>
          </a:xfrm>
          <a:prstGeom prst="rect">
            <a:avLst/>
          </a:prstGeom>
        </p:spPr>
        <p:txBody>
          <a:bodyPr wrap="square">
            <a:spAutoFit/>
          </a:bodyPr>
          <a:lstStyle/>
          <a:p>
            <a:pPr algn="just">
              <a:spcAft>
                <a:spcPts val="600"/>
              </a:spcAft>
              <a:buClr>
                <a:schemeClr val="accent2"/>
              </a:buClr>
            </a:pPr>
            <a:r>
              <a:rPr lang="fr-FR" sz="2400" dirty="0"/>
              <a:t>7. Gestion des relations avec les parties intéressées </a:t>
            </a:r>
          </a:p>
          <a:p>
            <a:pPr algn="just">
              <a:spcAft>
                <a:spcPts val="600"/>
              </a:spcAft>
              <a:buClr>
                <a:schemeClr val="accent2"/>
              </a:buClr>
            </a:pPr>
            <a:r>
              <a:rPr lang="fr-FR" sz="2400" dirty="0">
                <a:solidFill>
                  <a:srgbClr val="00B0F0"/>
                </a:solidFill>
              </a:rPr>
              <a:t>Pour obtenir des performances durables, les organismes gèrent leurs relations avec les parties</a:t>
            </a:r>
          </a:p>
          <a:p>
            <a:pPr algn="just">
              <a:spcAft>
                <a:spcPts val="600"/>
              </a:spcAft>
              <a:buClr>
                <a:schemeClr val="accent2"/>
              </a:buClr>
            </a:pPr>
            <a:r>
              <a:rPr lang="fr-FR" sz="2400" dirty="0">
                <a:solidFill>
                  <a:srgbClr val="00B0F0"/>
                </a:solidFill>
              </a:rPr>
              <a:t>intéressées pertinentes, telles que les prestataires.</a:t>
            </a:r>
          </a:p>
          <a:p>
            <a:pPr algn="just">
              <a:spcAft>
                <a:spcPts val="600"/>
              </a:spcAft>
              <a:buClr>
                <a:schemeClr val="accent2"/>
              </a:buClr>
            </a:pPr>
            <a:endParaRPr lang="fr-FR" sz="2400" dirty="0">
              <a:solidFill>
                <a:srgbClr val="00B0F0"/>
              </a:solidFill>
            </a:endParaRPr>
          </a:p>
          <a:p>
            <a:pPr marL="457200" indent="-457200" algn="just">
              <a:spcAft>
                <a:spcPts val="600"/>
              </a:spcAft>
              <a:buClr>
                <a:schemeClr val="accent2"/>
              </a:buClr>
              <a:buFont typeface="+mj-lt"/>
              <a:buAutoNum type="arabicPeriod"/>
            </a:pPr>
            <a:r>
              <a:rPr lang="fr-FR" sz="2000" dirty="0"/>
              <a:t>Identifier les parties intéressées pertinentes (telles que les prestataires, partenaires, clients, investisseurs, employée  ou la société dans son ensemble) et leur relation avec l’organisme.</a:t>
            </a:r>
          </a:p>
          <a:p>
            <a:pPr marL="457200" indent="-457200" algn="just">
              <a:spcAft>
                <a:spcPts val="600"/>
              </a:spcAft>
              <a:buClr>
                <a:schemeClr val="accent2"/>
              </a:buClr>
              <a:buFont typeface="+mj-lt"/>
              <a:buAutoNum type="arabicPeriod"/>
            </a:pPr>
            <a:r>
              <a:rPr lang="fr-FR" sz="2000" dirty="0"/>
              <a:t>Identifier et hiérarchiser les relations avec les parties intéressées pertinentes.</a:t>
            </a:r>
          </a:p>
          <a:p>
            <a:pPr marL="457200" indent="-457200" algn="just">
              <a:spcAft>
                <a:spcPts val="600"/>
              </a:spcAft>
              <a:buClr>
                <a:schemeClr val="accent2"/>
              </a:buClr>
              <a:buFont typeface="+mj-lt"/>
              <a:buAutoNum type="arabicPeriod"/>
            </a:pPr>
            <a:r>
              <a:rPr lang="fr-FR" sz="2000" dirty="0"/>
              <a:t>Établir des relations qui équilibrent les gains à court terme et les considérations à long terme.</a:t>
            </a:r>
          </a:p>
          <a:p>
            <a:pPr marL="457200" indent="-457200" algn="just">
              <a:spcAft>
                <a:spcPts val="600"/>
              </a:spcAft>
              <a:buClr>
                <a:schemeClr val="accent2"/>
              </a:buClr>
              <a:buFont typeface="+mj-lt"/>
              <a:buAutoNum type="arabicPeriod"/>
            </a:pPr>
            <a:r>
              <a:rPr lang="fr-FR" sz="2000" dirty="0"/>
              <a:t>Mettre en commun et partager les informations, l’expertise et les ressources avec les parties intéressées pertinentes.</a:t>
            </a:r>
          </a:p>
          <a:p>
            <a:pPr marL="457200" indent="-457200" algn="just">
              <a:spcAft>
                <a:spcPts val="600"/>
              </a:spcAft>
              <a:buClr>
                <a:schemeClr val="accent2"/>
              </a:buClr>
              <a:buFont typeface="+mj-lt"/>
              <a:buAutoNum type="arabicPeriod"/>
            </a:pPr>
            <a:r>
              <a:rPr lang="fr-FR" sz="2000" dirty="0"/>
              <a:t>Mesurer les performances et assurer, les cas échéant, un retour d’information sur les performances aux parties intéressées afin d’accroitre les initiatives d’amélioration.</a:t>
            </a:r>
          </a:p>
          <a:p>
            <a:pPr marL="457200" indent="-457200" algn="just">
              <a:spcAft>
                <a:spcPts val="600"/>
              </a:spcAft>
              <a:buClr>
                <a:schemeClr val="accent2"/>
              </a:buClr>
              <a:buFont typeface="+mj-lt"/>
              <a:buAutoNum type="arabicPeriod"/>
            </a:pPr>
            <a:r>
              <a:rPr lang="fr-FR" sz="2000" dirty="0"/>
              <a:t>Mettre en place une collaboration en matière d’activités de développement et d’amélioration avec les prestataires, les partenaires et les autres parties intéressées.</a:t>
            </a:r>
          </a:p>
          <a:p>
            <a:pPr marL="457200" indent="-457200" algn="just">
              <a:spcAft>
                <a:spcPts val="600"/>
              </a:spcAft>
              <a:buClr>
                <a:schemeClr val="accent2"/>
              </a:buClr>
              <a:buFont typeface="+mj-lt"/>
              <a:buAutoNum type="arabicPeriod"/>
            </a:pPr>
            <a:r>
              <a:rPr lang="fr-FR" sz="2000" dirty="0"/>
              <a:t>Encourager et reconnaitre les améliorations et les résultats obtenus par les prestataires et les partenaires.</a:t>
            </a:r>
            <a:endParaRPr lang="fr-FR" sz="2400" dirty="0"/>
          </a:p>
        </p:txBody>
      </p:sp>
    </p:spTree>
    <p:extLst>
      <p:ext uri="{BB962C8B-B14F-4D97-AF65-F5344CB8AC3E}">
        <p14:creationId xmlns:p14="http://schemas.microsoft.com/office/powerpoint/2010/main" val="250502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42767" y="3787381"/>
            <a:ext cx="10993549" cy="1475013"/>
          </a:xfrm>
        </p:spPr>
        <p:txBody>
          <a:bodyPr>
            <a:normAutofit/>
          </a:bodyPr>
          <a:lstStyle/>
          <a:p>
            <a:pPr algn="ctr"/>
            <a:r>
              <a:rPr lang="fr-FR" sz="4400" dirty="0">
                <a:solidFill>
                  <a:schemeClr val="bg1"/>
                </a:solidFill>
              </a:rPr>
              <a:t>Exigences de la norme</a:t>
            </a:r>
            <a:br>
              <a:rPr lang="fr-FR" sz="4400" dirty="0">
                <a:solidFill>
                  <a:schemeClr val="bg1"/>
                </a:solidFill>
              </a:rPr>
            </a:br>
            <a:r>
              <a:rPr lang="fr-FR" sz="4400" dirty="0">
                <a:solidFill>
                  <a:schemeClr val="bg1"/>
                </a:solidFill>
              </a:rPr>
              <a:t>ISO 9001 : 2015</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9459" y="810584"/>
            <a:ext cx="5636821" cy="2060962"/>
          </a:xfrm>
          <a:prstGeom prst="rect">
            <a:avLst/>
          </a:prstGeom>
        </p:spPr>
      </p:pic>
    </p:spTree>
    <p:extLst>
      <p:ext uri="{BB962C8B-B14F-4D97-AF65-F5344CB8AC3E}">
        <p14:creationId xmlns:p14="http://schemas.microsoft.com/office/powerpoint/2010/main" val="324450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cap="none" dirty="0"/>
              <a:t>SOMMAIRE</a:t>
            </a:r>
          </a:p>
        </p:txBody>
      </p:sp>
      <p:sp>
        <p:nvSpPr>
          <p:cNvPr id="3" name="ZoneTexte 2"/>
          <p:cNvSpPr txBox="1"/>
          <p:nvPr/>
        </p:nvSpPr>
        <p:spPr>
          <a:xfrm>
            <a:off x="323167" y="1993715"/>
            <a:ext cx="11282343" cy="2908489"/>
          </a:xfrm>
          <a:prstGeom prst="rect">
            <a:avLst/>
          </a:prstGeom>
          <a:noFill/>
        </p:spPr>
        <p:txBody>
          <a:bodyPr wrap="square" rtlCol="0">
            <a:spAutoFit/>
          </a:bodyPr>
          <a:lstStyle/>
          <a:p>
            <a:pPr algn="just">
              <a:spcAft>
                <a:spcPts val="600"/>
              </a:spcAft>
            </a:pPr>
            <a:r>
              <a:rPr lang="fr-FR" sz="2800" b="1" dirty="0"/>
              <a:t>4. Contexte de l’organisme </a:t>
            </a:r>
          </a:p>
          <a:p>
            <a:pPr lvl="1" algn="just">
              <a:spcAft>
                <a:spcPts val="600"/>
              </a:spcAft>
              <a:buClr>
                <a:srgbClr val="0070C0"/>
              </a:buClr>
            </a:pPr>
            <a:r>
              <a:rPr lang="fr-FR" sz="2800" dirty="0"/>
              <a:t>4.1 Compréhension de l’organisme et de son contexte</a:t>
            </a:r>
          </a:p>
          <a:p>
            <a:pPr lvl="1" algn="just">
              <a:spcAft>
                <a:spcPts val="600"/>
              </a:spcAft>
              <a:buClr>
                <a:srgbClr val="0070C0"/>
              </a:buClr>
            </a:pPr>
            <a:r>
              <a:rPr lang="fr-FR" sz="2800" dirty="0"/>
              <a:t>4.2 Compréhension des besoins et attentes des parties intéressées </a:t>
            </a:r>
          </a:p>
          <a:p>
            <a:pPr lvl="1" algn="just">
              <a:spcAft>
                <a:spcPts val="600"/>
              </a:spcAft>
              <a:buClr>
                <a:srgbClr val="0070C0"/>
              </a:buClr>
            </a:pPr>
            <a:r>
              <a:rPr lang="fr-FR" sz="2800" dirty="0"/>
              <a:t>4.3 Détermination du domaine d’application SMQ</a:t>
            </a:r>
          </a:p>
          <a:p>
            <a:pPr lvl="1" algn="just">
              <a:spcAft>
                <a:spcPts val="600"/>
              </a:spcAft>
              <a:buClr>
                <a:srgbClr val="0070C0"/>
              </a:buClr>
            </a:pPr>
            <a:r>
              <a:rPr lang="fr-FR" sz="2800" dirty="0"/>
              <a:t>4.4 Système de management de la qualité et processus associés </a:t>
            </a:r>
          </a:p>
          <a:p>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72" y="4902204"/>
            <a:ext cx="2143125" cy="2143125"/>
          </a:xfrm>
          <a:prstGeom prst="rect">
            <a:avLst/>
          </a:prstGeom>
        </p:spPr>
      </p:pic>
      <p:pic>
        <p:nvPicPr>
          <p:cNvPr id="5" name="Image 4">
            <a:extLst>
              <a:ext uri="{FF2B5EF4-FFF2-40B4-BE49-F238E27FC236}">
                <a16:creationId xmlns:a16="http://schemas.microsoft.com/office/drawing/2014/main" id="{A7E87DEC-2B7B-439E-A593-0BF8DBFC34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9330" y="646427"/>
            <a:ext cx="2143125" cy="2143125"/>
          </a:xfrm>
          <a:prstGeom prst="rect">
            <a:avLst/>
          </a:prstGeom>
        </p:spPr>
      </p:pic>
    </p:spTree>
    <p:extLst>
      <p:ext uri="{BB962C8B-B14F-4D97-AF65-F5344CB8AC3E}">
        <p14:creationId xmlns:p14="http://schemas.microsoft.com/office/powerpoint/2010/main" val="264018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6045" y="1942200"/>
            <a:ext cx="10934613" cy="4431983"/>
          </a:xfrm>
          <a:prstGeom prst="rect">
            <a:avLst/>
          </a:prstGeom>
          <a:noFill/>
        </p:spPr>
        <p:txBody>
          <a:bodyPr wrap="square" rtlCol="0">
            <a:spAutoFit/>
          </a:bodyPr>
          <a:lstStyle/>
          <a:p>
            <a:pPr algn="just">
              <a:spcAft>
                <a:spcPts val="600"/>
              </a:spcAft>
            </a:pPr>
            <a:r>
              <a:rPr lang="fr-FR" sz="2800" b="1" dirty="0"/>
              <a:t>5. Leadership</a:t>
            </a:r>
          </a:p>
          <a:p>
            <a:pPr lvl="1" algn="just">
              <a:spcAft>
                <a:spcPts val="600"/>
              </a:spcAft>
              <a:buClr>
                <a:srgbClr val="0070C0"/>
              </a:buClr>
            </a:pPr>
            <a:r>
              <a:rPr lang="fr-FR" sz="2800" dirty="0"/>
              <a:t>5.1 Leadership et engagement</a:t>
            </a:r>
          </a:p>
          <a:p>
            <a:pPr lvl="1" algn="just">
              <a:spcAft>
                <a:spcPts val="600"/>
              </a:spcAft>
              <a:buClr>
                <a:srgbClr val="0070C0"/>
              </a:buClr>
            </a:pPr>
            <a:r>
              <a:rPr lang="fr-FR" sz="2800" dirty="0"/>
              <a:t>     5.1.1 Généralités </a:t>
            </a:r>
          </a:p>
          <a:p>
            <a:pPr lvl="1" algn="just">
              <a:spcAft>
                <a:spcPts val="600"/>
              </a:spcAft>
              <a:buClr>
                <a:srgbClr val="0070C0"/>
              </a:buClr>
            </a:pPr>
            <a:r>
              <a:rPr lang="fr-FR" sz="2800" dirty="0"/>
              <a:t>     5.1.2 Orientation client</a:t>
            </a:r>
          </a:p>
          <a:p>
            <a:pPr lvl="1" algn="just">
              <a:spcAft>
                <a:spcPts val="600"/>
              </a:spcAft>
              <a:buClr>
                <a:srgbClr val="0070C0"/>
              </a:buClr>
            </a:pPr>
            <a:r>
              <a:rPr lang="fr-FR" sz="2800" dirty="0"/>
              <a:t>5.2 Politique</a:t>
            </a:r>
          </a:p>
          <a:p>
            <a:pPr lvl="1" algn="just">
              <a:spcAft>
                <a:spcPts val="600"/>
              </a:spcAft>
              <a:buClr>
                <a:srgbClr val="0070C0"/>
              </a:buClr>
            </a:pPr>
            <a:r>
              <a:rPr lang="fr-FR" sz="2800" dirty="0"/>
              <a:t>     5.2.1 Etablissement de la politique qualité  </a:t>
            </a:r>
          </a:p>
          <a:p>
            <a:pPr lvl="1" algn="just">
              <a:spcAft>
                <a:spcPts val="600"/>
              </a:spcAft>
              <a:buClr>
                <a:srgbClr val="0070C0"/>
              </a:buClr>
            </a:pPr>
            <a:r>
              <a:rPr lang="fr-FR" sz="2800" dirty="0"/>
              <a:t>     5.2.2 Communication de la politique qualité  </a:t>
            </a:r>
          </a:p>
          <a:p>
            <a:pPr lvl="1" algn="just">
              <a:spcAft>
                <a:spcPts val="600"/>
              </a:spcAft>
              <a:buClr>
                <a:srgbClr val="0070C0"/>
              </a:buClr>
            </a:pPr>
            <a:r>
              <a:rPr lang="fr-FR" sz="2800" dirty="0"/>
              <a:t>5.3 Rôles, responsabilités et autorité au sein de l’organisme</a:t>
            </a:r>
          </a:p>
          <a:p>
            <a:endParaRPr lang="fr-FR" dirty="0"/>
          </a:p>
        </p:txBody>
      </p:sp>
      <p:sp>
        <p:nvSpPr>
          <p:cNvPr id="7" name="Titre 1"/>
          <p:cNvSpPr>
            <a:spLocks noGrp="1"/>
          </p:cNvSpPr>
          <p:nvPr>
            <p:ph type="title"/>
          </p:nvPr>
        </p:nvSpPr>
        <p:spPr>
          <a:xfrm>
            <a:off x="575894" y="729658"/>
            <a:ext cx="11029616" cy="988332"/>
          </a:xfrm>
        </p:spPr>
        <p:txBody>
          <a:bodyPr>
            <a:normAutofit/>
          </a:bodyPr>
          <a:lstStyle/>
          <a:p>
            <a:r>
              <a:rPr lang="fr-FR" sz="3600" cap="none" dirty="0"/>
              <a:t>SOMMAIRE</a:t>
            </a:r>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4718" y="2072426"/>
            <a:ext cx="3220792" cy="3220792"/>
          </a:xfrm>
          <a:prstGeom prst="rect">
            <a:avLst/>
          </a:prstGeom>
        </p:spPr>
      </p:pic>
    </p:spTree>
    <p:extLst>
      <p:ext uri="{BB962C8B-B14F-4D97-AF65-F5344CB8AC3E}">
        <p14:creationId xmlns:p14="http://schemas.microsoft.com/office/powerpoint/2010/main" val="857156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1731" y="1935343"/>
            <a:ext cx="11263779" cy="2400657"/>
          </a:xfrm>
          <a:prstGeom prst="rect">
            <a:avLst/>
          </a:prstGeom>
          <a:noFill/>
        </p:spPr>
        <p:txBody>
          <a:bodyPr wrap="square" rtlCol="0">
            <a:spAutoFit/>
          </a:bodyPr>
          <a:lstStyle/>
          <a:p>
            <a:pPr algn="just">
              <a:spcAft>
                <a:spcPts val="600"/>
              </a:spcAft>
            </a:pPr>
            <a:r>
              <a:rPr lang="fr-FR" sz="2800" b="1" dirty="0"/>
              <a:t>6. Planification</a:t>
            </a:r>
          </a:p>
          <a:p>
            <a:pPr lvl="1" algn="just">
              <a:spcAft>
                <a:spcPts val="600"/>
              </a:spcAft>
              <a:buClr>
                <a:srgbClr val="0070C0"/>
              </a:buClr>
            </a:pPr>
            <a:r>
              <a:rPr lang="fr-FR" sz="2800" dirty="0"/>
              <a:t>6.1 Action à mettre en œuvre face aux risques et opportunités  </a:t>
            </a:r>
          </a:p>
          <a:p>
            <a:pPr lvl="1" algn="just">
              <a:spcAft>
                <a:spcPts val="600"/>
              </a:spcAft>
              <a:buClr>
                <a:srgbClr val="0070C0"/>
              </a:buClr>
            </a:pPr>
            <a:r>
              <a:rPr lang="fr-FR" sz="2800" dirty="0"/>
              <a:t>6.2 Objectifs qualité et planification des actions pour les atteindre </a:t>
            </a:r>
          </a:p>
          <a:p>
            <a:pPr lvl="1" algn="just">
              <a:spcAft>
                <a:spcPts val="600"/>
              </a:spcAft>
              <a:buClr>
                <a:srgbClr val="0070C0"/>
              </a:buClr>
            </a:pPr>
            <a:r>
              <a:rPr lang="fr-FR" sz="2800" dirty="0"/>
              <a:t>6.3 Planification des modifications </a:t>
            </a:r>
          </a:p>
          <a:p>
            <a:endParaRPr lang="fr-FR" dirty="0"/>
          </a:p>
        </p:txBody>
      </p:sp>
      <p:sp>
        <p:nvSpPr>
          <p:cNvPr id="5" name="Titre 1"/>
          <p:cNvSpPr>
            <a:spLocks noGrp="1"/>
          </p:cNvSpPr>
          <p:nvPr>
            <p:ph type="title"/>
          </p:nvPr>
        </p:nvSpPr>
        <p:spPr>
          <a:xfrm>
            <a:off x="575894" y="729658"/>
            <a:ext cx="11029616" cy="988332"/>
          </a:xfrm>
        </p:spPr>
        <p:txBody>
          <a:bodyPr>
            <a:normAutofit/>
          </a:bodyPr>
          <a:lstStyle/>
          <a:p>
            <a:r>
              <a:rPr lang="fr-FR" sz="3600" cap="none" dirty="0"/>
              <a:t>SOMMAIRE</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8067" y="3445099"/>
            <a:ext cx="3412901" cy="3412901"/>
          </a:xfrm>
          <a:prstGeom prst="rect">
            <a:avLst/>
          </a:prstGeom>
        </p:spPr>
      </p:pic>
    </p:spTree>
    <p:extLst>
      <p:ext uri="{BB962C8B-B14F-4D97-AF65-F5344CB8AC3E}">
        <p14:creationId xmlns:p14="http://schemas.microsoft.com/office/powerpoint/2010/main" val="257633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8421" y="1872538"/>
            <a:ext cx="11395773" cy="4431983"/>
          </a:xfrm>
          <a:prstGeom prst="rect">
            <a:avLst/>
          </a:prstGeom>
          <a:noFill/>
        </p:spPr>
        <p:txBody>
          <a:bodyPr wrap="square" rtlCol="0">
            <a:spAutoFit/>
          </a:bodyPr>
          <a:lstStyle/>
          <a:p>
            <a:pPr>
              <a:spcAft>
                <a:spcPts val="600"/>
              </a:spcAft>
            </a:pPr>
            <a:r>
              <a:rPr lang="fr-FR" sz="2800" b="1" dirty="0"/>
              <a:t>7. Support</a:t>
            </a:r>
          </a:p>
          <a:p>
            <a:pPr lvl="1">
              <a:spcAft>
                <a:spcPts val="600"/>
              </a:spcAft>
              <a:buClr>
                <a:srgbClr val="0070C0"/>
              </a:buClr>
            </a:pPr>
            <a:r>
              <a:rPr lang="fr-FR" sz="2800" dirty="0"/>
              <a:t>7.1 Ressources</a:t>
            </a:r>
          </a:p>
          <a:p>
            <a:pPr lvl="1">
              <a:spcAft>
                <a:spcPts val="600"/>
              </a:spcAft>
              <a:buClr>
                <a:srgbClr val="0070C0"/>
              </a:buClr>
            </a:pPr>
            <a:r>
              <a:rPr lang="fr-FR" sz="2800" dirty="0"/>
              <a:t>    7.1.1 Généralités</a:t>
            </a:r>
          </a:p>
          <a:p>
            <a:pPr lvl="1">
              <a:spcAft>
                <a:spcPts val="600"/>
              </a:spcAft>
              <a:buClr>
                <a:srgbClr val="0070C0"/>
              </a:buClr>
            </a:pPr>
            <a:r>
              <a:rPr lang="fr-FR" sz="2800" dirty="0"/>
              <a:t>    7.1.2 Ressources humaines </a:t>
            </a:r>
          </a:p>
          <a:p>
            <a:pPr lvl="1">
              <a:spcAft>
                <a:spcPts val="600"/>
              </a:spcAft>
              <a:buClr>
                <a:srgbClr val="0070C0"/>
              </a:buClr>
            </a:pPr>
            <a:r>
              <a:rPr lang="fr-FR" sz="2800" dirty="0"/>
              <a:t>    7.1.3 Infrastructure</a:t>
            </a:r>
          </a:p>
          <a:p>
            <a:pPr lvl="1">
              <a:spcAft>
                <a:spcPts val="600"/>
              </a:spcAft>
              <a:buClr>
                <a:srgbClr val="0070C0"/>
              </a:buClr>
            </a:pPr>
            <a:r>
              <a:rPr lang="fr-FR" sz="2800" dirty="0"/>
              <a:t>    7.1.4 Environnement pour la mise en œuvre des processus </a:t>
            </a:r>
          </a:p>
          <a:p>
            <a:pPr lvl="1">
              <a:spcAft>
                <a:spcPts val="600"/>
              </a:spcAft>
              <a:buClr>
                <a:srgbClr val="0070C0"/>
              </a:buClr>
            </a:pPr>
            <a:r>
              <a:rPr lang="fr-FR" sz="2800" dirty="0"/>
              <a:t>    7.1.5 Ressources pour la surveillance et la mesure </a:t>
            </a:r>
          </a:p>
          <a:p>
            <a:pPr lvl="1">
              <a:spcAft>
                <a:spcPts val="600"/>
              </a:spcAft>
              <a:buClr>
                <a:srgbClr val="0070C0"/>
              </a:buClr>
            </a:pPr>
            <a:r>
              <a:rPr lang="fr-FR" sz="2800" dirty="0"/>
              <a:t>    7.1.6 Connaissances organisationnelles </a:t>
            </a:r>
          </a:p>
          <a:p>
            <a:endParaRPr lang="fr-FR" dirty="0"/>
          </a:p>
        </p:txBody>
      </p:sp>
      <p:sp>
        <p:nvSpPr>
          <p:cNvPr id="5" name="Titre 1"/>
          <p:cNvSpPr>
            <a:spLocks noGrp="1"/>
          </p:cNvSpPr>
          <p:nvPr>
            <p:ph type="title"/>
          </p:nvPr>
        </p:nvSpPr>
        <p:spPr>
          <a:xfrm>
            <a:off x="575894" y="729658"/>
            <a:ext cx="11029616" cy="988332"/>
          </a:xfrm>
        </p:spPr>
        <p:txBody>
          <a:bodyPr>
            <a:normAutofit/>
          </a:bodyPr>
          <a:lstStyle/>
          <a:p>
            <a:r>
              <a:rPr lang="fr-FR" sz="3600" cap="none" dirty="0"/>
              <a:t>SOMMAIRE</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600" y="1872537"/>
            <a:ext cx="3494594" cy="2607505"/>
          </a:xfrm>
          <a:prstGeom prst="rect">
            <a:avLst/>
          </a:prstGeom>
        </p:spPr>
      </p:pic>
    </p:spTree>
    <p:extLst>
      <p:ext uri="{BB962C8B-B14F-4D97-AF65-F5344CB8AC3E}">
        <p14:creationId xmlns:p14="http://schemas.microsoft.com/office/powerpoint/2010/main" val="265322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6882" y="1880316"/>
            <a:ext cx="10919254" cy="4524315"/>
          </a:xfrm>
          <a:prstGeom prst="rect">
            <a:avLst/>
          </a:prstGeom>
          <a:noFill/>
        </p:spPr>
        <p:txBody>
          <a:bodyPr wrap="square" rtlCol="0">
            <a:spAutoFit/>
          </a:bodyPr>
          <a:lstStyle/>
          <a:p>
            <a:pPr algn="just">
              <a:spcAft>
                <a:spcPts val="600"/>
              </a:spcAft>
            </a:pPr>
            <a:r>
              <a:rPr lang="fr-FR" sz="2800" b="1" dirty="0"/>
              <a:t>7. Support </a:t>
            </a:r>
            <a:r>
              <a:rPr lang="fr-FR" sz="2800" dirty="0"/>
              <a:t>(suite)</a:t>
            </a:r>
          </a:p>
          <a:p>
            <a:pPr lvl="1" algn="just">
              <a:spcAft>
                <a:spcPts val="600"/>
              </a:spcAft>
              <a:buClr>
                <a:srgbClr val="0070C0"/>
              </a:buClr>
            </a:pPr>
            <a:r>
              <a:rPr lang="fr-FR" sz="2800" dirty="0"/>
              <a:t>7.2 Compétences </a:t>
            </a:r>
          </a:p>
          <a:p>
            <a:pPr lvl="1" algn="just">
              <a:spcAft>
                <a:spcPts val="600"/>
              </a:spcAft>
              <a:buClr>
                <a:srgbClr val="0070C0"/>
              </a:buClr>
            </a:pPr>
            <a:r>
              <a:rPr lang="fr-FR" sz="2800" dirty="0"/>
              <a:t>7.3 Sensibilisation</a:t>
            </a:r>
          </a:p>
          <a:p>
            <a:pPr lvl="1" algn="just">
              <a:spcAft>
                <a:spcPts val="600"/>
              </a:spcAft>
              <a:buClr>
                <a:srgbClr val="0070C0"/>
              </a:buClr>
            </a:pPr>
            <a:r>
              <a:rPr lang="fr-FR" sz="2800" dirty="0"/>
              <a:t>7.4 Communication</a:t>
            </a:r>
          </a:p>
          <a:p>
            <a:pPr lvl="1" algn="just">
              <a:spcAft>
                <a:spcPts val="600"/>
              </a:spcAft>
              <a:buClr>
                <a:srgbClr val="0070C0"/>
              </a:buClr>
            </a:pPr>
            <a:r>
              <a:rPr lang="fr-FR" sz="2800" dirty="0"/>
              <a:t>7.5 Informations documentées </a:t>
            </a:r>
          </a:p>
          <a:p>
            <a:pPr lvl="1" algn="just">
              <a:spcAft>
                <a:spcPts val="600"/>
              </a:spcAft>
              <a:buClr>
                <a:srgbClr val="0070C0"/>
              </a:buClr>
            </a:pPr>
            <a:r>
              <a:rPr lang="fr-FR" sz="2800" dirty="0"/>
              <a:t>    7.5.1 Généralités</a:t>
            </a:r>
          </a:p>
          <a:p>
            <a:pPr lvl="1" algn="just">
              <a:spcAft>
                <a:spcPts val="600"/>
              </a:spcAft>
              <a:buClr>
                <a:srgbClr val="0070C0"/>
              </a:buClr>
            </a:pPr>
            <a:r>
              <a:rPr lang="fr-FR" sz="2800" dirty="0"/>
              <a:t>    7.5.2 Création et mise à jour des informations documentés </a:t>
            </a:r>
          </a:p>
          <a:p>
            <a:pPr lvl="1" algn="just">
              <a:spcAft>
                <a:spcPts val="600"/>
              </a:spcAft>
              <a:buClr>
                <a:srgbClr val="0070C0"/>
              </a:buClr>
            </a:pPr>
            <a:r>
              <a:rPr lang="fr-FR" sz="2800" dirty="0"/>
              <a:t>    7.5.3 Maîtrise des informations documentés </a:t>
            </a:r>
          </a:p>
          <a:p>
            <a:pPr lvl="1">
              <a:spcAft>
                <a:spcPts val="600"/>
              </a:spcAft>
              <a:buClr>
                <a:srgbClr val="0070C0"/>
              </a:buClr>
            </a:pPr>
            <a:r>
              <a:rPr lang="fr-FR" sz="2400" dirty="0"/>
              <a:t>    </a:t>
            </a:r>
            <a:endParaRPr lang="fr-FR" dirty="0"/>
          </a:p>
        </p:txBody>
      </p:sp>
      <p:sp>
        <p:nvSpPr>
          <p:cNvPr id="5" name="Titre 1"/>
          <p:cNvSpPr>
            <a:spLocks noGrp="1"/>
          </p:cNvSpPr>
          <p:nvPr>
            <p:ph type="title"/>
          </p:nvPr>
        </p:nvSpPr>
        <p:spPr>
          <a:xfrm>
            <a:off x="575894" y="729658"/>
            <a:ext cx="11029616" cy="988332"/>
          </a:xfrm>
        </p:spPr>
        <p:txBody>
          <a:bodyPr>
            <a:normAutofit/>
          </a:bodyPr>
          <a:lstStyle/>
          <a:p>
            <a:r>
              <a:rPr lang="fr-FR" sz="3600" cap="none" dirty="0"/>
              <a:t>SOMMAIRE</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600" y="1872537"/>
            <a:ext cx="3494594" cy="2607505"/>
          </a:xfrm>
          <a:prstGeom prst="rect">
            <a:avLst/>
          </a:prstGeom>
        </p:spPr>
      </p:pic>
    </p:spTree>
    <p:extLst>
      <p:ext uri="{BB962C8B-B14F-4D97-AF65-F5344CB8AC3E}">
        <p14:creationId xmlns:p14="http://schemas.microsoft.com/office/powerpoint/2010/main" val="267042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3212" y="1859659"/>
            <a:ext cx="11391088" cy="5355312"/>
          </a:xfrm>
          <a:prstGeom prst="rect">
            <a:avLst/>
          </a:prstGeom>
          <a:noFill/>
        </p:spPr>
        <p:txBody>
          <a:bodyPr wrap="square" rtlCol="0">
            <a:spAutoFit/>
          </a:bodyPr>
          <a:lstStyle/>
          <a:p>
            <a:pPr algn="just">
              <a:spcAft>
                <a:spcPts val="600"/>
              </a:spcAft>
            </a:pPr>
            <a:r>
              <a:rPr lang="fr-FR" sz="2800" b="1" dirty="0"/>
              <a:t>8. Réalisation des activités opérationnelles  </a:t>
            </a:r>
            <a:endParaRPr lang="fr-FR" sz="2800" dirty="0"/>
          </a:p>
          <a:p>
            <a:pPr lvl="1" algn="just">
              <a:spcAft>
                <a:spcPts val="600"/>
              </a:spcAft>
              <a:buClr>
                <a:srgbClr val="0070C0"/>
              </a:buClr>
            </a:pPr>
            <a:r>
              <a:rPr lang="fr-FR" sz="2800" dirty="0"/>
              <a:t>8.1 Planification et maîtrise opérationnelles</a:t>
            </a:r>
          </a:p>
          <a:p>
            <a:pPr lvl="1" algn="just">
              <a:spcAft>
                <a:spcPts val="600"/>
              </a:spcAft>
              <a:buClr>
                <a:srgbClr val="0070C0"/>
              </a:buClr>
            </a:pPr>
            <a:r>
              <a:rPr lang="fr-FR" sz="2800" dirty="0"/>
              <a:t>8.2 Exigences relatives aux produits et services </a:t>
            </a:r>
          </a:p>
          <a:p>
            <a:pPr lvl="1" algn="just">
              <a:spcAft>
                <a:spcPts val="600"/>
              </a:spcAft>
              <a:buClr>
                <a:srgbClr val="0070C0"/>
              </a:buClr>
            </a:pPr>
            <a:r>
              <a:rPr lang="fr-FR" sz="2800" dirty="0"/>
              <a:t>     8.2.1 Communication avec les clients</a:t>
            </a:r>
          </a:p>
          <a:p>
            <a:pPr lvl="1" algn="just">
              <a:spcAft>
                <a:spcPts val="600"/>
              </a:spcAft>
              <a:buClr>
                <a:srgbClr val="0070C0"/>
              </a:buClr>
            </a:pPr>
            <a:r>
              <a:rPr lang="fr-FR" sz="2800" dirty="0"/>
              <a:t>     8.2.2 Détermination des exigences relatives aux produits et services</a:t>
            </a:r>
          </a:p>
          <a:p>
            <a:pPr lvl="1" algn="just">
              <a:spcAft>
                <a:spcPts val="600"/>
              </a:spcAft>
              <a:buClr>
                <a:srgbClr val="0070C0"/>
              </a:buClr>
            </a:pPr>
            <a:r>
              <a:rPr lang="fr-FR" sz="2800" dirty="0"/>
              <a:t>     8.2.3 Revue des exigences relatives aux produits et services</a:t>
            </a:r>
          </a:p>
          <a:p>
            <a:pPr lvl="1" algn="just">
              <a:spcAft>
                <a:spcPts val="600"/>
              </a:spcAft>
              <a:buClr>
                <a:srgbClr val="0070C0"/>
              </a:buClr>
            </a:pPr>
            <a:r>
              <a:rPr lang="fr-FR" sz="2800" dirty="0"/>
              <a:t>     8.2.4 Modification des exigences relatives aux produits et services</a:t>
            </a:r>
          </a:p>
          <a:p>
            <a:pPr lvl="1">
              <a:spcAft>
                <a:spcPts val="600"/>
              </a:spcAft>
              <a:buClr>
                <a:srgbClr val="0070C0"/>
              </a:buClr>
            </a:pPr>
            <a:endParaRPr lang="fr-FR" sz="2400" dirty="0"/>
          </a:p>
          <a:p>
            <a:pPr lvl="1">
              <a:spcAft>
                <a:spcPts val="600"/>
              </a:spcAft>
              <a:buClr>
                <a:srgbClr val="0070C0"/>
              </a:buClr>
            </a:pPr>
            <a:r>
              <a:rPr lang="fr-FR" sz="2400" dirty="0"/>
              <a:t>     </a:t>
            </a:r>
          </a:p>
          <a:p>
            <a:pPr lvl="1">
              <a:spcAft>
                <a:spcPts val="600"/>
              </a:spcAft>
              <a:buClr>
                <a:srgbClr val="0070C0"/>
              </a:buClr>
            </a:pPr>
            <a:r>
              <a:rPr lang="fr-FR" sz="2400" dirty="0"/>
              <a:t>     </a:t>
            </a:r>
          </a:p>
          <a:p>
            <a:pPr lvl="1">
              <a:spcAft>
                <a:spcPts val="600"/>
              </a:spcAft>
              <a:buClr>
                <a:srgbClr val="0070C0"/>
              </a:buClr>
            </a:pPr>
            <a:r>
              <a:rPr lang="fr-FR" sz="2400" dirty="0"/>
              <a:t>    </a:t>
            </a:r>
            <a:endParaRPr lang="fr-FR" dirty="0"/>
          </a:p>
        </p:txBody>
      </p:sp>
      <p:sp>
        <p:nvSpPr>
          <p:cNvPr id="5" name="Titre 1"/>
          <p:cNvSpPr>
            <a:spLocks noGrp="1"/>
          </p:cNvSpPr>
          <p:nvPr>
            <p:ph type="title"/>
          </p:nvPr>
        </p:nvSpPr>
        <p:spPr>
          <a:xfrm>
            <a:off x="575894" y="729658"/>
            <a:ext cx="11029616" cy="988332"/>
          </a:xfrm>
        </p:spPr>
        <p:txBody>
          <a:bodyPr>
            <a:normAutofit/>
          </a:bodyPr>
          <a:lstStyle/>
          <a:p>
            <a:r>
              <a:rPr lang="fr-FR" sz="3600" cap="none" dirty="0"/>
              <a:t>SOMMAIRE</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7495" y="1957587"/>
            <a:ext cx="2206805" cy="1471203"/>
          </a:xfrm>
          <a:prstGeom prst="rect">
            <a:avLst/>
          </a:prstGeom>
        </p:spPr>
      </p:pic>
    </p:spTree>
    <p:extLst>
      <p:ext uri="{BB962C8B-B14F-4D97-AF65-F5344CB8AC3E}">
        <p14:creationId xmlns:p14="http://schemas.microsoft.com/office/powerpoint/2010/main" val="258937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3212" y="1859659"/>
            <a:ext cx="11391088" cy="3570208"/>
          </a:xfrm>
          <a:prstGeom prst="rect">
            <a:avLst/>
          </a:prstGeom>
          <a:noFill/>
        </p:spPr>
        <p:txBody>
          <a:bodyPr wrap="square" rtlCol="0">
            <a:spAutoFit/>
          </a:bodyPr>
          <a:lstStyle/>
          <a:p>
            <a:pPr algn="just">
              <a:spcAft>
                <a:spcPts val="600"/>
              </a:spcAft>
            </a:pPr>
            <a:r>
              <a:rPr lang="fr-FR" sz="2800" b="1" dirty="0"/>
              <a:t>8. Réalisation des activités opérationnelles  </a:t>
            </a:r>
            <a:endParaRPr lang="fr-FR" sz="2800" dirty="0"/>
          </a:p>
          <a:p>
            <a:pPr lvl="1">
              <a:spcAft>
                <a:spcPts val="600"/>
              </a:spcAft>
              <a:buClr>
                <a:srgbClr val="0070C0"/>
              </a:buClr>
            </a:pPr>
            <a:r>
              <a:rPr lang="fr-FR" sz="2400" dirty="0"/>
              <a:t>8.3.1 Conception et développement de produits et services 8.3.1 Généralités                   8.3.2 Planification de la conception et du développement</a:t>
            </a:r>
          </a:p>
          <a:p>
            <a:pPr lvl="1">
              <a:spcAft>
                <a:spcPts val="600"/>
              </a:spcAft>
              <a:buClr>
                <a:srgbClr val="0070C0"/>
              </a:buClr>
            </a:pPr>
            <a:r>
              <a:rPr lang="fr-FR" sz="2400" dirty="0"/>
              <a:t>8.3.3 Éléments d’entrée de la conception et du développement</a:t>
            </a:r>
          </a:p>
          <a:p>
            <a:pPr lvl="1">
              <a:spcAft>
                <a:spcPts val="600"/>
              </a:spcAft>
              <a:buClr>
                <a:srgbClr val="0070C0"/>
              </a:buClr>
            </a:pPr>
            <a:r>
              <a:rPr lang="fr-FR" sz="2400" dirty="0"/>
              <a:t>8.3.4 Maîtrise de la conception et du développement</a:t>
            </a:r>
          </a:p>
          <a:p>
            <a:pPr lvl="1">
              <a:spcAft>
                <a:spcPts val="600"/>
              </a:spcAft>
              <a:buClr>
                <a:srgbClr val="0070C0"/>
              </a:buClr>
            </a:pPr>
            <a:r>
              <a:rPr lang="fr-FR" sz="2400" dirty="0"/>
              <a:t>8.3.5 Éléments de sortie de la conception et du développement</a:t>
            </a:r>
          </a:p>
          <a:p>
            <a:pPr lvl="1">
              <a:spcAft>
                <a:spcPts val="600"/>
              </a:spcAft>
              <a:buClr>
                <a:srgbClr val="0070C0"/>
              </a:buClr>
            </a:pPr>
            <a:r>
              <a:rPr lang="fr-FR" sz="2400" dirty="0"/>
              <a:t>8.3.6 Modifications de la conception et du développement</a:t>
            </a:r>
          </a:p>
          <a:p>
            <a:pPr lvl="1">
              <a:spcAft>
                <a:spcPts val="600"/>
              </a:spcAft>
              <a:buClr>
                <a:srgbClr val="0070C0"/>
              </a:buClr>
            </a:pPr>
            <a:r>
              <a:rPr lang="fr-FR" sz="2400" dirty="0"/>
              <a:t>    </a:t>
            </a:r>
            <a:endParaRPr lang="fr-FR" dirty="0"/>
          </a:p>
        </p:txBody>
      </p:sp>
      <p:sp>
        <p:nvSpPr>
          <p:cNvPr id="5" name="Titre 1"/>
          <p:cNvSpPr>
            <a:spLocks noGrp="1"/>
          </p:cNvSpPr>
          <p:nvPr>
            <p:ph type="title"/>
          </p:nvPr>
        </p:nvSpPr>
        <p:spPr>
          <a:xfrm>
            <a:off x="575894" y="729658"/>
            <a:ext cx="11029616" cy="988332"/>
          </a:xfrm>
        </p:spPr>
        <p:txBody>
          <a:bodyPr>
            <a:normAutofit/>
          </a:bodyPr>
          <a:lstStyle/>
          <a:p>
            <a:r>
              <a:rPr lang="fr-FR" sz="3600" cap="none" dirty="0"/>
              <a:t>SOMMAIRE</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7495" y="729658"/>
            <a:ext cx="2206805" cy="1471203"/>
          </a:xfrm>
          <a:prstGeom prst="rect">
            <a:avLst/>
          </a:prstGeom>
        </p:spPr>
      </p:pic>
    </p:spTree>
    <p:extLst>
      <p:ext uri="{BB962C8B-B14F-4D97-AF65-F5344CB8AC3E}">
        <p14:creationId xmlns:p14="http://schemas.microsoft.com/office/powerpoint/2010/main" val="287401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8686" y="1885417"/>
            <a:ext cx="11442604" cy="3922956"/>
          </a:xfrm>
          <a:prstGeom prst="rect">
            <a:avLst/>
          </a:prstGeom>
          <a:noFill/>
        </p:spPr>
        <p:txBody>
          <a:bodyPr wrap="square" rtlCol="0">
            <a:spAutoFit/>
          </a:bodyPr>
          <a:lstStyle/>
          <a:p>
            <a:pPr algn="just">
              <a:spcAft>
                <a:spcPts val="600"/>
              </a:spcAft>
            </a:pPr>
            <a:r>
              <a:rPr lang="fr-FR" sz="2800" b="1" dirty="0"/>
              <a:t>8. Réalisation des activités opérationnelles  (suite)</a:t>
            </a:r>
            <a:endParaRPr lang="fr-FR" sz="2800" dirty="0"/>
          </a:p>
          <a:p>
            <a:pPr lvl="1" algn="just">
              <a:spcAft>
                <a:spcPts val="600"/>
              </a:spcAft>
              <a:buClr>
                <a:srgbClr val="0070C0"/>
              </a:buClr>
            </a:pPr>
            <a:r>
              <a:rPr lang="fr-FR" sz="2800" dirty="0"/>
              <a:t>8.4 Maîtrise des processus, produits et services fournis par des prestataires externes </a:t>
            </a:r>
          </a:p>
          <a:p>
            <a:pPr lvl="1" algn="just">
              <a:spcAft>
                <a:spcPts val="600"/>
              </a:spcAft>
              <a:buClr>
                <a:srgbClr val="0070C0"/>
              </a:buClr>
            </a:pPr>
            <a:r>
              <a:rPr lang="fr-FR" sz="2800" dirty="0"/>
              <a:t>     8.4.1 Généralités</a:t>
            </a:r>
          </a:p>
          <a:p>
            <a:pPr lvl="1" algn="just">
              <a:spcAft>
                <a:spcPts val="600"/>
              </a:spcAft>
              <a:buClr>
                <a:srgbClr val="0070C0"/>
              </a:buClr>
            </a:pPr>
            <a:r>
              <a:rPr lang="fr-FR" sz="2800" dirty="0"/>
              <a:t>     8.4.2 Type et étendue de la maîtrise</a:t>
            </a:r>
          </a:p>
          <a:p>
            <a:pPr lvl="1" algn="just">
              <a:spcAft>
                <a:spcPts val="600"/>
              </a:spcAft>
              <a:buClr>
                <a:srgbClr val="0070C0"/>
              </a:buClr>
            </a:pPr>
            <a:r>
              <a:rPr lang="fr-FR" sz="2800" dirty="0"/>
              <a:t>     8.4.3 Informations à l’attention des prestataires externes </a:t>
            </a:r>
          </a:p>
          <a:p>
            <a:pPr lvl="1">
              <a:spcAft>
                <a:spcPts val="600"/>
              </a:spcAft>
              <a:buClr>
                <a:srgbClr val="0070C0"/>
              </a:buClr>
            </a:pPr>
            <a:r>
              <a:rPr lang="fr-FR" sz="2400" dirty="0"/>
              <a:t>     </a:t>
            </a:r>
          </a:p>
          <a:p>
            <a:pPr lvl="1">
              <a:spcAft>
                <a:spcPts val="600"/>
              </a:spcAft>
              <a:buClr>
                <a:srgbClr val="0070C0"/>
              </a:buClr>
            </a:pPr>
            <a:r>
              <a:rPr lang="fr-FR" sz="2400" dirty="0"/>
              <a:t>    </a:t>
            </a:r>
            <a:endParaRPr lang="fr-FR" dirty="0"/>
          </a:p>
        </p:txBody>
      </p:sp>
      <p:sp>
        <p:nvSpPr>
          <p:cNvPr id="5" name="Titre 1"/>
          <p:cNvSpPr>
            <a:spLocks noGrp="1"/>
          </p:cNvSpPr>
          <p:nvPr>
            <p:ph type="title"/>
          </p:nvPr>
        </p:nvSpPr>
        <p:spPr>
          <a:xfrm>
            <a:off x="575894" y="729658"/>
            <a:ext cx="11029616" cy="988332"/>
          </a:xfrm>
        </p:spPr>
        <p:txBody>
          <a:bodyPr>
            <a:normAutofit/>
          </a:bodyPr>
          <a:lstStyle/>
          <a:p>
            <a:r>
              <a:rPr lang="fr-FR" sz="3600" cap="none" dirty="0"/>
              <a:t>SOMMAIRE</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12" y="5240198"/>
            <a:ext cx="2206805" cy="1471203"/>
          </a:xfrm>
          <a:prstGeom prst="rect">
            <a:avLst/>
          </a:prstGeom>
        </p:spPr>
      </p:pic>
    </p:spTree>
    <p:extLst>
      <p:ext uri="{BB962C8B-B14F-4D97-AF65-F5344CB8AC3E}">
        <p14:creationId xmlns:p14="http://schemas.microsoft.com/office/powerpoint/2010/main" val="216769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9593" y="1843424"/>
            <a:ext cx="10751996" cy="5539978"/>
          </a:xfrm>
          <a:prstGeom prst="rect">
            <a:avLst/>
          </a:prstGeom>
          <a:noFill/>
        </p:spPr>
        <p:txBody>
          <a:bodyPr wrap="square" rtlCol="0">
            <a:spAutoFit/>
          </a:bodyPr>
          <a:lstStyle/>
          <a:p>
            <a:pPr algn="just">
              <a:spcAft>
                <a:spcPts val="600"/>
              </a:spcAft>
            </a:pPr>
            <a:r>
              <a:rPr lang="fr-FR" sz="2800" b="1" dirty="0"/>
              <a:t>8. Réalisation des activités opérationnelles  (suite)</a:t>
            </a:r>
            <a:endParaRPr lang="fr-FR" sz="2800" dirty="0"/>
          </a:p>
          <a:p>
            <a:pPr lvl="1" algn="just">
              <a:spcAft>
                <a:spcPts val="600"/>
              </a:spcAft>
              <a:buClr>
                <a:srgbClr val="0070C0"/>
              </a:buClr>
            </a:pPr>
            <a:r>
              <a:rPr lang="fr-FR" sz="2800" dirty="0"/>
              <a:t>8.5 Production et prestation de service</a:t>
            </a:r>
          </a:p>
          <a:p>
            <a:pPr lvl="1" algn="just">
              <a:spcAft>
                <a:spcPts val="600"/>
              </a:spcAft>
              <a:buClr>
                <a:srgbClr val="0070C0"/>
              </a:buClr>
            </a:pPr>
            <a:r>
              <a:rPr lang="fr-FR" sz="2800" dirty="0"/>
              <a:t>     8.5.1 Maîtrise de la production et prestation de service</a:t>
            </a:r>
          </a:p>
          <a:p>
            <a:pPr lvl="1" algn="just">
              <a:spcAft>
                <a:spcPts val="600"/>
              </a:spcAft>
              <a:buClr>
                <a:srgbClr val="0070C0"/>
              </a:buClr>
            </a:pPr>
            <a:r>
              <a:rPr lang="fr-FR" sz="2800" dirty="0"/>
              <a:t>     8.5.2 Identification et traçabilité</a:t>
            </a:r>
          </a:p>
          <a:p>
            <a:pPr lvl="1" algn="just">
              <a:spcAft>
                <a:spcPts val="600"/>
              </a:spcAft>
              <a:buClr>
                <a:srgbClr val="0070C0"/>
              </a:buClr>
            </a:pPr>
            <a:r>
              <a:rPr lang="fr-FR" sz="2800" dirty="0"/>
              <a:t>     8.5.3 Propriété des clients ou des prestataires externes </a:t>
            </a:r>
          </a:p>
          <a:p>
            <a:pPr lvl="1" algn="just">
              <a:spcAft>
                <a:spcPts val="600"/>
              </a:spcAft>
              <a:buClr>
                <a:srgbClr val="0070C0"/>
              </a:buClr>
            </a:pPr>
            <a:r>
              <a:rPr lang="fr-FR" sz="2800" dirty="0"/>
              <a:t>     8.5.4 Préservation</a:t>
            </a:r>
          </a:p>
          <a:p>
            <a:pPr lvl="1" algn="just">
              <a:spcAft>
                <a:spcPts val="600"/>
              </a:spcAft>
              <a:buClr>
                <a:srgbClr val="0070C0"/>
              </a:buClr>
            </a:pPr>
            <a:r>
              <a:rPr lang="fr-FR" sz="2800" dirty="0"/>
              <a:t>     8.5.5 Activités après livraison </a:t>
            </a:r>
          </a:p>
          <a:p>
            <a:pPr lvl="1" algn="just">
              <a:spcAft>
                <a:spcPts val="600"/>
              </a:spcAft>
              <a:buClr>
                <a:srgbClr val="0070C0"/>
              </a:buClr>
            </a:pPr>
            <a:r>
              <a:rPr lang="fr-FR" sz="2800" dirty="0"/>
              <a:t>     8.5.6 Maîtrise des modifications</a:t>
            </a:r>
          </a:p>
          <a:p>
            <a:pPr lvl="1" algn="just">
              <a:spcAft>
                <a:spcPts val="600"/>
              </a:spcAft>
              <a:buClr>
                <a:srgbClr val="0070C0"/>
              </a:buClr>
            </a:pPr>
            <a:r>
              <a:rPr lang="fr-FR" sz="2800" dirty="0"/>
              <a:t>8.6 Libération des produits et services</a:t>
            </a:r>
          </a:p>
          <a:p>
            <a:pPr lvl="1" algn="just">
              <a:spcAft>
                <a:spcPts val="600"/>
              </a:spcAft>
              <a:buClr>
                <a:srgbClr val="0070C0"/>
              </a:buClr>
            </a:pPr>
            <a:r>
              <a:rPr lang="fr-FR" sz="2800" dirty="0"/>
              <a:t>8.7 Maîtrise des éléments de sortie non conformes </a:t>
            </a:r>
          </a:p>
          <a:p>
            <a:pPr lvl="1">
              <a:spcAft>
                <a:spcPts val="600"/>
              </a:spcAft>
              <a:buClr>
                <a:srgbClr val="0070C0"/>
              </a:buClr>
            </a:pPr>
            <a:r>
              <a:rPr lang="fr-FR" sz="2400" dirty="0"/>
              <a:t>    </a:t>
            </a:r>
            <a:endParaRPr lang="fr-FR" dirty="0"/>
          </a:p>
        </p:txBody>
      </p:sp>
      <p:sp>
        <p:nvSpPr>
          <p:cNvPr id="5" name="Titre 1"/>
          <p:cNvSpPr>
            <a:spLocks noGrp="1"/>
          </p:cNvSpPr>
          <p:nvPr>
            <p:ph type="title"/>
          </p:nvPr>
        </p:nvSpPr>
        <p:spPr>
          <a:xfrm>
            <a:off x="575894" y="729658"/>
            <a:ext cx="11029616" cy="988332"/>
          </a:xfrm>
        </p:spPr>
        <p:txBody>
          <a:bodyPr>
            <a:normAutofit/>
          </a:bodyPr>
          <a:lstStyle/>
          <a:p>
            <a:r>
              <a:rPr lang="fr-FR" sz="3600" cap="none" dirty="0"/>
              <a:t>SOMMAIRE</a:t>
            </a:r>
          </a:p>
        </p:txBody>
      </p:sp>
    </p:spTree>
    <p:extLst>
      <p:ext uri="{BB962C8B-B14F-4D97-AF65-F5344CB8AC3E}">
        <p14:creationId xmlns:p14="http://schemas.microsoft.com/office/powerpoint/2010/main" val="31890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6714" y="1872538"/>
            <a:ext cx="9826891" cy="5986254"/>
          </a:xfrm>
          <a:prstGeom prst="rect">
            <a:avLst/>
          </a:prstGeom>
          <a:noFill/>
        </p:spPr>
        <p:txBody>
          <a:bodyPr wrap="square" rtlCol="0">
            <a:spAutoFit/>
          </a:bodyPr>
          <a:lstStyle/>
          <a:p>
            <a:pPr algn="just">
              <a:spcAft>
                <a:spcPts val="600"/>
              </a:spcAft>
            </a:pPr>
            <a:r>
              <a:rPr lang="fr-FR" sz="2800" b="1" dirty="0"/>
              <a:t>9. Evaluation des performances </a:t>
            </a:r>
            <a:endParaRPr lang="fr-FR" sz="2800" dirty="0"/>
          </a:p>
          <a:p>
            <a:pPr lvl="1" algn="just">
              <a:spcAft>
                <a:spcPts val="600"/>
              </a:spcAft>
              <a:buClr>
                <a:srgbClr val="0070C0"/>
              </a:buClr>
            </a:pPr>
            <a:r>
              <a:rPr lang="fr-FR" sz="2800" dirty="0"/>
              <a:t>9.1 Surveillance, mesure, analyse et évaluation</a:t>
            </a:r>
          </a:p>
          <a:p>
            <a:pPr lvl="1" algn="just">
              <a:spcAft>
                <a:spcPts val="600"/>
              </a:spcAft>
              <a:buClr>
                <a:srgbClr val="0070C0"/>
              </a:buClr>
            </a:pPr>
            <a:r>
              <a:rPr lang="fr-FR" sz="2800" dirty="0"/>
              <a:t>     9.1.1 Généralités</a:t>
            </a:r>
          </a:p>
          <a:p>
            <a:pPr lvl="1" algn="just">
              <a:spcAft>
                <a:spcPts val="600"/>
              </a:spcAft>
              <a:buClr>
                <a:srgbClr val="0070C0"/>
              </a:buClr>
            </a:pPr>
            <a:r>
              <a:rPr lang="fr-FR" sz="2800" dirty="0"/>
              <a:t>     9.1.2 Satisfaction du client</a:t>
            </a:r>
          </a:p>
          <a:p>
            <a:pPr lvl="1" algn="just">
              <a:spcAft>
                <a:spcPts val="600"/>
              </a:spcAft>
              <a:buClr>
                <a:srgbClr val="0070C0"/>
              </a:buClr>
            </a:pPr>
            <a:r>
              <a:rPr lang="fr-FR" sz="2800" dirty="0"/>
              <a:t>     9.1.3 Analyse et évaluation</a:t>
            </a:r>
          </a:p>
          <a:p>
            <a:pPr lvl="1" algn="just">
              <a:spcAft>
                <a:spcPts val="600"/>
              </a:spcAft>
              <a:buClr>
                <a:srgbClr val="0070C0"/>
              </a:buClr>
            </a:pPr>
            <a:r>
              <a:rPr lang="fr-FR" sz="2800" dirty="0"/>
              <a:t>9.2 Audit interne</a:t>
            </a:r>
          </a:p>
          <a:p>
            <a:pPr lvl="1" algn="just">
              <a:spcAft>
                <a:spcPts val="600"/>
              </a:spcAft>
              <a:buClr>
                <a:srgbClr val="0070C0"/>
              </a:buClr>
            </a:pPr>
            <a:r>
              <a:rPr lang="fr-FR" sz="2800" dirty="0"/>
              <a:t>9.3 Revue de direction</a:t>
            </a:r>
          </a:p>
          <a:p>
            <a:pPr lvl="1" algn="just">
              <a:spcAft>
                <a:spcPts val="600"/>
              </a:spcAft>
              <a:buClr>
                <a:srgbClr val="0070C0"/>
              </a:buClr>
            </a:pPr>
            <a:r>
              <a:rPr lang="fr-FR" sz="2800" dirty="0"/>
              <a:t>     9.3.1 Généralités </a:t>
            </a:r>
          </a:p>
          <a:p>
            <a:pPr lvl="1" algn="just">
              <a:spcAft>
                <a:spcPts val="600"/>
              </a:spcAft>
              <a:buClr>
                <a:srgbClr val="0070C0"/>
              </a:buClr>
            </a:pPr>
            <a:r>
              <a:rPr lang="fr-FR" sz="2800" dirty="0"/>
              <a:t>     9.3.2 Eléments d’entrée de la revue de direction </a:t>
            </a:r>
          </a:p>
          <a:p>
            <a:pPr lvl="1" algn="just">
              <a:spcAft>
                <a:spcPts val="600"/>
              </a:spcAft>
              <a:buClr>
                <a:srgbClr val="0070C0"/>
              </a:buClr>
            </a:pPr>
            <a:r>
              <a:rPr lang="fr-FR" sz="2800" dirty="0"/>
              <a:t>     9.3.3 Eléments de sortie de la revue de direction </a:t>
            </a:r>
          </a:p>
          <a:p>
            <a:pPr lvl="1">
              <a:spcAft>
                <a:spcPts val="600"/>
              </a:spcAft>
              <a:buClr>
                <a:srgbClr val="0070C0"/>
              </a:buClr>
            </a:pPr>
            <a:endParaRPr lang="fr-FR" sz="2400" dirty="0"/>
          </a:p>
          <a:p>
            <a:pPr lvl="1">
              <a:spcAft>
                <a:spcPts val="600"/>
              </a:spcAft>
              <a:buClr>
                <a:srgbClr val="0070C0"/>
              </a:buClr>
            </a:pPr>
            <a:r>
              <a:rPr lang="fr-FR" sz="2400" dirty="0"/>
              <a:t>   </a:t>
            </a:r>
            <a:endParaRPr lang="fr-FR" dirty="0"/>
          </a:p>
        </p:txBody>
      </p:sp>
      <p:sp>
        <p:nvSpPr>
          <p:cNvPr id="5" name="Titre 1"/>
          <p:cNvSpPr>
            <a:spLocks noGrp="1"/>
          </p:cNvSpPr>
          <p:nvPr>
            <p:ph type="title"/>
          </p:nvPr>
        </p:nvSpPr>
        <p:spPr>
          <a:xfrm>
            <a:off x="575894" y="729658"/>
            <a:ext cx="11029616" cy="988332"/>
          </a:xfrm>
        </p:spPr>
        <p:txBody>
          <a:bodyPr>
            <a:normAutofit/>
          </a:bodyPr>
          <a:lstStyle/>
          <a:p>
            <a:r>
              <a:rPr lang="fr-FR" sz="3600" cap="none" dirty="0"/>
              <a:t>SOMMAIRE</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0910" y="2285642"/>
            <a:ext cx="3784600" cy="4064000"/>
          </a:xfrm>
          <a:prstGeom prst="rect">
            <a:avLst/>
          </a:prstGeom>
        </p:spPr>
      </p:pic>
    </p:spTree>
    <p:extLst>
      <p:ext uri="{BB962C8B-B14F-4D97-AF65-F5344CB8AC3E}">
        <p14:creationId xmlns:p14="http://schemas.microsoft.com/office/powerpoint/2010/main" val="161962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03095" y="1885417"/>
            <a:ext cx="8888741" cy="2400657"/>
          </a:xfrm>
          <a:prstGeom prst="rect">
            <a:avLst/>
          </a:prstGeom>
          <a:noFill/>
        </p:spPr>
        <p:txBody>
          <a:bodyPr wrap="square" rtlCol="0">
            <a:spAutoFit/>
          </a:bodyPr>
          <a:lstStyle/>
          <a:p>
            <a:pPr algn="just">
              <a:spcAft>
                <a:spcPts val="600"/>
              </a:spcAft>
            </a:pPr>
            <a:r>
              <a:rPr lang="fr-FR" sz="2800" b="1" dirty="0"/>
              <a:t>10. Amélioration</a:t>
            </a:r>
          </a:p>
          <a:p>
            <a:pPr lvl="1" algn="just">
              <a:spcAft>
                <a:spcPts val="600"/>
              </a:spcAft>
              <a:buClr>
                <a:srgbClr val="0070C0"/>
              </a:buClr>
            </a:pPr>
            <a:r>
              <a:rPr lang="fr-FR" sz="2800" dirty="0"/>
              <a:t>10.1 Généralités </a:t>
            </a:r>
          </a:p>
          <a:p>
            <a:pPr lvl="1" algn="just">
              <a:spcAft>
                <a:spcPts val="600"/>
              </a:spcAft>
              <a:buClr>
                <a:srgbClr val="0070C0"/>
              </a:buClr>
            </a:pPr>
            <a:r>
              <a:rPr lang="fr-FR" sz="2800" dirty="0"/>
              <a:t>10.2 Non-conformité et action corrective</a:t>
            </a:r>
          </a:p>
          <a:p>
            <a:pPr lvl="1" algn="just">
              <a:spcAft>
                <a:spcPts val="600"/>
              </a:spcAft>
              <a:buClr>
                <a:srgbClr val="0070C0"/>
              </a:buClr>
            </a:pPr>
            <a:r>
              <a:rPr lang="fr-FR" sz="2800" dirty="0"/>
              <a:t>10.3 Amélioration continue </a:t>
            </a:r>
          </a:p>
          <a:p>
            <a:endParaRPr lang="fr-FR" dirty="0"/>
          </a:p>
        </p:txBody>
      </p:sp>
      <p:sp>
        <p:nvSpPr>
          <p:cNvPr id="5" name="Titre 1"/>
          <p:cNvSpPr>
            <a:spLocks noGrp="1"/>
          </p:cNvSpPr>
          <p:nvPr>
            <p:ph type="title"/>
          </p:nvPr>
        </p:nvSpPr>
        <p:spPr>
          <a:xfrm>
            <a:off x="575894" y="729658"/>
            <a:ext cx="11029616" cy="988332"/>
          </a:xfrm>
        </p:spPr>
        <p:txBody>
          <a:bodyPr>
            <a:normAutofit/>
          </a:bodyPr>
          <a:lstStyle/>
          <a:p>
            <a:r>
              <a:rPr lang="fr-FR" sz="3600" cap="none" dirty="0"/>
              <a:t>SOMMAIRE</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0702" y="3348324"/>
            <a:ext cx="5075618" cy="3509676"/>
          </a:xfrm>
          <a:prstGeom prst="rect">
            <a:avLst/>
          </a:prstGeom>
        </p:spPr>
      </p:pic>
    </p:spTree>
    <p:extLst>
      <p:ext uri="{BB962C8B-B14F-4D97-AF65-F5344CB8AC3E}">
        <p14:creationId xmlns:p14="http://schemas.microsoft.com/office/powerpoint/2010/main" val="14778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908587" y="52084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1 DOMAINE D’APPLICATION</a:t>
            </a:r>
          </a:p>
        </p:txBody>
      </p:sp>
      <p:sp>
        <p:nvSpPr>
          <p:cNvPr id="3" name="ZoneTexte 2"/>
          <p:cNvSpPr txBox="1"/>
          <p:nvPr/>
        </p:nvSpPr>
        <p:spPr>
          <a:xfrm>
            <a:off x="-12878" y="1198544"/>
            <a:ext cx="11758410" cy="5139869"/>
          </a:xfrm>
          <a:prstGeom prst="rect">
            <a:avLst/>
          </a:prstGeom>
          <a:noFill/>
        </p:spPr>
        <p:txBody>
          <a:bodyPr wrap="square" rtlCol="0">
            <a:spAutoFit/>
          </a:bodyPr>
          <a:lstStyle/>
          <a:p>
            <a:pPr marL="360000" algn="just">
              <a:spcAft>
                <a:spcPts val="600"/>
              </a:spcAft>
            </a:pPr>
            <a:r>
              <a:rPr lang="fr-FR" sz="2800" dirty="0"/>
              <a:t>La présente Norme internationale spécifie les exigences relatives au système de management de la qualité lorsqu'un organisme :</a:t>
            </a:r>
          </a:p>
          <a:p>
            <a:pPr marL="360000" algn="just">
              <a:spcAft>
                <a:spcPts val="600"/>
              </a:spcAft>
            </a:pPr>
            <a:endParaRPr lang="fr-FR" sz="2800" dirty="0"/>
          </a:p>
          <a:p>
            <a:pPr marL="817200" indent="-457200" algn="just">
              <a:spcAft>
                <a:spcPts val="600"/>
              </a:spcAft>
              <a:buAutoNum type="alphaLcParenR"/>
            </a:pPr>
            <a:r>
              <a:rPr lang="fr-FR" sz="2800" dirty="0"/>
              <a:t>doit démontrer son aptitude à fournir régulièrement un produit ou service conforme aux exigences des clients et aux exigences légales et réglementaires applicables, et</a:t>
            </a:r>
          </a:p>
          <a:p>
            <a:pPr marL="360000" algn="just">
              <a:spcAft>
                <a:spcPts val="600"/>
              </a:spcAft>
            </a:pPr>
            <a:endParaRPr lang="fr-FR" sz="2800" dirty="0"/>
          </a:p>
          <a:p>
            <a:pPr marL="360000" algn="just">
              <a:spcAft>
                <a:spcPts val="600"/>
              </a:spcAft>
            </a:pPr>
            <a:r>
              <a:rPr lang="fr-FR" sz="2800" dirty="0"/>
              <a:t>b) vise à accroître la satisfaction de ses clients par l'application efficace du système,  y compris les processus pour l'amélioration continue du système et l'assurance de la conformité aux exigences des clients et aux exigences légales et réglementaires applicables.</a:t>
            </a:r>
          </a:p>
        </p:txBody>
      </p:sp>
    </p:spTree>
    <p:extLst>
      <p:ext uri="{BB962C8B-B14F-4D97-AF65-F5344CB8AC3E}">
        <p14:creationId xmlns:p14="http://schemas.microsoft.com/office/powerpoint/2010/main" val="100005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54895" y="973776"/>
            <a:ext cx="11745531" cy="5139869"/>
          </a:xfrm>
          <a:prstGeom prst="rect">
            <a:avLst/>
          </a:prstGeom>
          <a:noFill/>
        </p:spPr>
        <p:txBody>
          <a:bodyPr wrap="square" rtlCol="0">
            <a:spAutoFit/>
          </a:bodyPr>
          <a:lstStyle/>
          <a:p>
            <a:pPr marL="504000" algn="just">
              <a:spcAft>
                <a:spcPts val="600"/>
              </a:spcAft>
            </a:pPr>
            <a:r>
              <a:rPr lang="fr-FR" sz="2800" dirty="0"/>
              <a:t>Toutes les exigences de la présente Norme internationale sont génériques et prévues pour s'appliquer à tout organisme, quels que soient son type, sa taille et les produits et services fournis.</a:t>
            </a:r>
          </a:p>
          <a:p>
            <a:pPr marL="504000" algn="just">
              <a:spcAft>
                <a:spcPts val="600"/>
              </a:spcAft>
            </a:pPr>
            <a:endParaRPr lang="fr-FR" sz="2800" dirty="0"/>
          </a:p>
          <a:p>
            <a:pPr marL="504000" algn="just">
              <a:spcAft>
                <a:spcPts val="600"/>
              </a:spcAft>
            </a:pPr>
            <a:r>
              <a:rPr lang="fr-FR" sz="2800" u="sng" dirty="0"/>
              <a:t>NOTE 1 </a:t>
            </a:r>
            <a:r>
              <a:rPr lang="fr-FR" sz="2800" dirty="0"/>
              <a:t>Dans la présente Norme internationale, les termes « produit » et « service » s'appliquent uniquement aux produits et services destinés à, ou exigés par, un client.</a:t>
            </a:r>
          </a:p>
          <a:p>
            <a:pPr marL="504000" algn="just">
              <a:spcAft>
                <a:spcPts val="600"/>
              </a:spcAft>
            </a:pPr>
            <a:endParaRPr lang="fr-FR" sz="2800" dirty="0"/>
          </a:p>
          <a:p>
            <a:pPr marL="504000" algn="just">
              <a:spcAft>
                <a:spcPts val="600"/>
              </a:spcAft>
            </a:pPr>
            <a:r>
              <a:rPr lang="fr-FR" sz="2800" u="sng" dirty="0"/>
              <a:t>NOTE 2 </a:t>
            </a:r>
            <a:r>
              <a:rPr lang="fr-FR" sz="2800" dirty="0"/>
              <a:t>L'expression « </a:t>
            </a:r>
            <a:r>
              <a:rPr lang="fr-FR" sz="2800" dirty="0" err="1"/>
              <a:t>legal</a:t>
            </a:r>
            <a:r>
              <a:rPr lang="fr-FR" sz="2800" dirty="0"/>
              <a:t> </a:t>
            </a:r>
            <a:r>
              <a:rPr lang="fr-FR" sz="2800" dirty="0" err="1"/>
              <a:t>requirement</a:t>
            </a:r>
            <a:r>
              <a:rPr lang="fr-FR" sz="2800" dirty="0"/>
              <a:t> » recouvre en anglais le concept, utilisé dans la présente Norme internationale, d'exigence légale et réglementaire.</a:t>
            </a:r>
            <a:endParaRPr lang="fr-FR" sz="2000" dirty="0"/>
          </a:p>
        </p:txBody>
      </p:sp>
      <p:sp>
        <p:nvSpPr>
          <p:cNvPr id="4" name="Titre 1"/>
          <p:cNvSpPr txBox="1">
            <a:spLocks/>
          </p:cNvSpPr>
          <p:nvPr/>
        </p:nvSpPr>
        <p:spPr>
          <a:xfrm>
            <a:off x="2908587" y="52084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1 DOMAINE D’APPLICATION</a:t>
            </a:r>
          </a:p>
        </p:txBody>
      </p:sp>
    </p:spTree>
    <p:extLst>
      <p:ext uri="{BB962C8B-B14F-4D97-AF65-F5344CB8AC3E}">
        <p14:creationId xmlns:p14="http://schemas.microsoft.com/office/powerpoint/2010/main" val="94030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3140407" y="52084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3 TERMES ET DÉFINITIONS</a:t>
            </a:r>
          </a:p>
        </p:txBody>
      </p:sp>
      <p:sp>
        <p:nvSpPr>
          <p:cNvPr id="3" name="ZoneTexte 2"/>
          <p:cNvSpPr txBox="1"/>
          <p:nvPr/>
        </p:nvSpPr>
        <p:spPr>
          <a:xfrm>
            <a:off x="0" y="1464770"/>
            <a:ext cx="11668259" cy="954107"/>
          </a:xfrm>
          <a:prstGeom prst="rect">
            <a:avLst/>
          </a:prstGeom>
          <a:noFill/>
        </p:spPr>
        <p:txBody>
          <a:bodyPr wrap="square" rtlCol="0">
            <a:spAutoFit/>
          </a:bodyPr>
          <a:lstStyle/>
          <a:p>
            <a:pPr marL="360000" algn="just">
              <a:spcAft>
                <a:spcPts val="600"/>
              </a:spcAft>
            </a:pPr>
            <a:r>
              <a:rPr lang="fr-FR" sz="2800" dirty="0"/>
              <a:t>Pour les besoins du présent document, les termes et définitions données dans ISO 9001: 2015 s’appliquent</a:t>
            </a:r>
            <a:endParaRPr lang="fr-FR" sz="2000"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6845" y="3196375"/>
            <a:ext cx="5089301" cy="2977241"/>
          </a:xfrm>
          <a:prstGeom prst="rect">
            <a:avLst/>
          </a:prstGeom>
        </p:spPr>
      </p:pic>
    </p:spTree>
    <p:extLst>
      <p:ext uri="{BB962C8B-B14F-4D97-AF65-F5344CB8AC3E}">
        <p14:creationId xmlns:p14="http://schemas.microsoft.com/office/powerpoint/2010/main" val="18938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
        <p:nvSpPr>
          <p:cNvPr id="3" name="ZoneTexte 2"/>
          <p:cNvSpPr txBox="1"/>
          <p:nvPr/>
        </p:nvSpPr>
        <p:spPr>
          <a:xfrm>
            <a:off x="0" y="1166961"/>
            <a:ext cx="11745532" cy="3775586"/>
          </a:xfrm>
          <a:prstGeom prst="rect">
            <a:avLst/>
          </a:prstGeom>
          <a:noFill/>
        </p:spPr>
        <p:txBody>
          <a:bodyPr wrap="square" rtlCol="0">
            <a:spAutoFit/>
          </a:bodyPr>
          <a:lstStyle/>
          <a:p>
            <a:pPr marL="360000" algn="just">
              <a:spcAft>
                <a:spcPts val="600"/>
              </a:spcAft>
            </a:pPr>
            <a:r>
              <a:rPr lang="fr-FR" sz="2800" b="1" dirty="0">
                <a:solidFill>
                  <a:srgbClr val="0070C0"/>
                </a:solidFill>
              </a:rPr>
              <a:t>4.1 Compréhension de l'organisme et de son contexte</a:t>
            </a:r>
          </a:p>
          <a:p>
            <a:pPr marL="360000" algn="just">
              <a:spcAft>
                <a:spcPts val="600"/>
              </a:spcAft>
            </a:pPr>
            <a:r>
              <a:rPr lang="fr-FR" sz="2800" dirty="0"/>
              <a:t>L’organisme doit déterminer les enjeux externes et internes pertinents par rapport à sa finalité et son orientation stratégique, et qui influent sur sa capacité à obtenir le(s) résultat(s) attendu(s) de son système de management de la qualité.</a:t>
            </a:r>
          </a:p>
          <a:p>
            <a:pPr marL="360000" algn="just">
              <a:spcAft>
                <a:spcPts val="600"/>
              </a:spcAft>
            </a:pPr>
            <a:endParaRPr lang="fr-FR" sz="2800" dirty="0"/>
          </a:p>
          <a:p>
            <a:pPr marL="360000" algn="just">
              <a:spcAft>
                <a:spcPts val="600"/>
              </a:spcAft>
            </a:pPr>
            <a:r>
              <a:rPr lang="fr-FR" sz="2800" dirty="0"/>
              <a:t>L'organisme doit surveiller et revoir les informations dont il dispose sur ces enjeux externes et internes.</a:t>
            </a:r>
            <a:endParaRPr lang="fr-FR" sz="2000" dirty="0"/>
          </a:p>
        </p:txBody>
      </p:sp>
    </p:spTree>
    <p:extLst>
      <p:ext uri="{BB962C8B-B14F-4D97-AF65-F5344CB8AC3E}">
        <p14:creationId xmlns:p14="http://schemas.microsoft.com/office/powerpoint/2010/main" val="388281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089687"/>
            <a:ext cx="11835685" cy="5647700"/>
          </a:xfrm>
          <a:prstGeom prst="rect">
            <a:avLst/>
          </a:prstGeom>
          <a:noFill/>
        </p:spPr>
        <p:txBody>
          <a:bodyPr wrap="square" rtlCol="0">
            <a:spAutoFit/>
          </a:bodyPr>
          <a:lstStyle/>
          <a:p>
            <a:pPr marL="360000" algn="just">
              <a:spcAft>
                <a:spcPts val="600"/>
              </a:spcAft>
            </a:pPr>
            <a:r>
              <a:rPr lang="fr-FR" sz="2800" b="1" dirty="0">
                <a:solidFill>
                  <a:srgbClr val="0070C0"/>
                </a:solidFill>
              </a:rPr>
              <a:t>4.1 Compréhension de l'organisme et de son contexte (suite)</a:t>
            </a:r>
          </a:p>
          <a:p>
            <a:pPr marL="360000" algn="just">
              <a:spcAft>
                <a:spcPts val="600"/>
              </a:spcAft>
            </a:pPr>
            <a:r>
              <a:rPr lang="fr-FR" sz="2800" u="sng" dirty="0"/>
              <a:t>NOTE 1</a:t>
            </a:r>
            <a:r>
              <a:rPr lang="fr-FR" sz="2800" dirty="0"/>
              <a:t> Les enjeux peuvent comprendre des facteurs positifs et négatifs ou des conditions, à prendre en considération</a:t>
            </a:r>
          </a:p>
          <a:p>
            <a:pPr marL="360000" algn="just">
              <a:spcAft>
                <a:spcPts val="600"/>
              </a:spcAft>
            </a:pPr>
            <a:r>
              <a:rPr lang="fr-FR" sz="2800" dirty="0"/>
              <a:t> </a:t>
            </a:r>
          </a:p>
          <a:p>
            <a:pPr marL="360000" algn="just">
              <a:spcAft>
                <a:spcPts val="600"/>
              </a:spcAft>
            </a:pPr>
            <a:r>
              <a:rPr lang="fr-FR" sz="2800" u="sng" dirty="0"/>
              <a:t>NOTE 2</a:t>
            </a:r>
            <a:r>
              <a:rPr lang="fr-FR" sz="2800" dirty="0"/>
              <a:t> La compréhension du contexte externe peut être facilitée par la prise en compte des enjeux découlant de l'environnement juridique, technologique, concurrentiel, commercial, culturel, social et économique, qu’il soit international, national, régional ou local.</a:t>
            </a:r>
          </a:p>
          <a:p>
            <a:pPr marL="360000" algn="just">
              <a:spcAft>
                <a:spcPts val="600"/>
              </a:spcAft>
            </a:pPr>
            <a:endParaRPr lang="fr-FR" sz="2800" dirty="0"/>
          </a:p>
          <a:p>
            <a:pPr marL="360000" algn="just">
              <a:spcAft>
                <a:spcPts val="600"/>
              </a:spcAft>
            </a:pPr>
            <a:r>
              <a:rPr lang="fr-FR" sz="2800" u="sng" dirty="0"/>
              <a:t>NOTE 3</a:t>
            </a:r>
            <a:r>
              <a:rPr lang="fr-FR" sz="2800" dirty="0"/>
              <a:t> La compréhension du contexte interne peut être facilitée par la prise en compte des enjeux liés aux valeurs, à la culture, aux connaissances et à la performance de l'organisme.</a:t>
            </a:r>
            <a:endParaRPr lang="fr-FR" sz="2000" dirty="0"/>
          </a:p>
        </p:txBody>
      </p:sp>
      <p:sp>
        <p:nvSpPr>
          <p:cNvPr id="4"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Tree>
    <p:extLst>
      <p:ext uri="{BB962C8B-B14F-4D97-AF65-F5344CB8AC3E}">
        <p14:creationId xmlns:p14="http://schemas.microsoft.com/office/powerpoint/2010/main" val="333649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282872"/>
            <a:ext cx="11758411" cy="2323713"/>
          </a:xfrm>
          <a:prstGeom prst="rect">
            <a:avLst/>
          </a:prstGeom>
          <a:noFill/>
        </p:spPr>
        <p:txBody>
          <a:bodyPr wrap="square" rtlCol="0">
            <a:spAutoFit/>
          </a:bodyPr>
          <a:lstStyle/>
          <a:p>
            <a:pPr marL="360000" algn="just">
              <a:spcAft>
                <a:spcPts val="600"/>
              </a:spcAft>
            </a:pPr>
            <a:r>
              <a:rPr lang="fr-FR" sz="2800" b="1" dirty="0">
                <a:solidFill>
                  <a:srgbClr val="0070C0"/>
                </a:solidFill>
              </a:rPr>
              <a:t>4.2 Compréhension des besoins et des attentes des parties intéressées</a:t>
            </a:r>
          </a:p>
          <a:p>
            <a:pPr marL="360000" algn="just">
              <a:spcAft>
                <a:spcPts val="600"/>
              </a:spcAft>
            </a:pPr>
            <a:r>
              <a:rPr lang="fr-FR" sz="2800" dirty="0"/>
              <a:t>En raison de leur impact, réel ou potentiel, sur l'aptitude de l'organisme à fournir en permanence des produits et services conformes aux exigences des clients et aux exigences légales et réglementaires applicables,</a:t>
            </a:r>
            <a:endParaRPr lang="fr-FR" sz="2000" dirty="0"/>
          </a:p>
        </p:txBody>
      </p:sp>
      <p:sp>
        <p:nvSpPr>
          <p:cNvPr id="4"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Tree>
    <p:extLst>
      <p:ext uri="{BB962C8B-B14F-4D97-AF65-F5344CB8AC3E}">
        <p14:creationId xmlns:p14="http://schemas.microsoft.com/office/powerpoint/2010/main" val="155035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192719"/>
            <a:ext cx="11732654" cy="4785926"/>
          </a:xfrm>
          <a:prstGeom prst="rect">
            <a:avLst/>
          </a:prstGeom>
          <a:noFill/>
        </p:spPr>
        <p:txBody>
          <a:bodyPr wrap="square" rtlCol="0">
            <a:spAutoFit/>
          </a:bodyPr>
          <a:lstStyle/>
          <a:p>
            <a:pPr marL="360000" algn="just">
              <a:spcAft>
                <a:spcPts val="600"/>
              </a:spcAft>
            </a:pPr>
            <a:r>
              <a:rPr lang="fr-FR" sz="2800" b="1" dirty="0">
                <a:solidFill>
                  <a:srgbClr val="0070C0"/>
                </a:solidFill>
              </a:rPr>
              <a:t>4.2 Compréhension des besoins et des attentes des parties intéressées (suite)</a:t>
            </a:r>
          </a:p>
          <a:p>
            <a:pPr marL="360000" algn="just">
              <a:spcAft>
                <a:spcPts val="600"/>
              </a:spcAft>
            </a:pPr>
            <a:r>
              <a:rPr lang="fr-FR" sz="2800" dirty="0"/>
              <a:t>l'organisme doit déterminer :</a:t>
            </a:r>
          </a:p>
          <a:p>
            <a:pPr marL="817200" indent="-457200" algn="just">
              <a:spcAft>
                <a:spcPts val="600"/>
              </a:spcAft>
              <a:buAutoNum type="alphaLcParenR"/>
            </a:pPr>
            <a:r>
              <a:rPr lang="fr-FR" sz="2800" dirty="0"/>
              <a:t>les parties intéressées qui sont pertinentes dans le cadre du système de management de la qualité</a:t>
            </a:r>
          </a:p>
          <a:p>
            <a:pPr marL="817200" indent="-457200" algn="just">
              <a:spcAft>
                <a:spcPts val="600"/>
              </a:spcAft>
              <a:buFontTx/>
              <a:buAutoNum type="alphaLcParenR" startAt="2"/>
            </a:pPr>
            <a:r>
              <a:rPr lang="fr-FR" sz="2800" dirty="0"/>
              <a:t>les exigences de ces parties intéressées qui sont pertinentes dans le cadre du système de management de la qualité</a:t>
            </a:r>
          </a:p>
          <a:p>
            <a:pPr marL="360000" algn="just">
              <a:spcAft>
                <a:spcPts val="600"/>
              </a:spcAft>
            </a:pPr>
            <a:endParaRPr lang="fr-FR" sz="2800" dirty="0"/>
          </a:p>
          <a:p>
            <a:pPr marL="360000" algn="just">
              <a:spcAft>
                <a:spcPts val="600"/>
              </a:spcAft>
            </a:pPr>
            <a:r>
              <a:rPr lang="fr-FR" sz="2800" dirty="0"/>
              <a:t>L'organisme doit surveiller et revoir les informations dont il dispose sur ces parties intéressées et leurs exigences pertinentes.</a:t>
            </a:r>
            <a:endParaRPr lang="fr-FR" sz="2000" dirty="0"/>
          </a:p>
        </p:txBody>
      </p:sp>
      <p:sp>
        <p:nvSpPr>
          <p:cNvPr id="4"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Tree>
    <p:extLst>
      <p:ext uri="{BB962C8B-B14F-4D97-AF65-F5344CB8AC3E}">
        <p14:creationId xmlns:p14="http://schemas.microsoft.com/office/powerpoint/2010/main" val="237162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 y="1249248"/>
            <a:ext cx="11900079" cy="4355038"/>
          </a:xfrm>
          <a:prstGeom prst="rect">
            <a:avLst/>
          </a:prstGeom>
          <a:noFill/>
        </p:spPr>
        <p:txBody>
          <a:bodyPr wrap="square" rtlCol="0">
            <a:spAutoFit/>
          </a:bodyPr>
          <a:lstStyle/>
          <a:p>
            <a:pPr marL="360000" algn="just">
              <a:spcAft>
                <a:spcPts val="600"/>
              </a:spcAft>
            </a:pPr>
            <a:r>
              <a:rPr lang="fr-FR" sz="2800" b="1" dirty="0">
                <a:solidFill>
                  <a:srgbClr val="0070C0"/>
                </a:solidFill>
              </a:rPr>
              <a:t>4.3 Détermination du domaine d'application du système de management de la qualité</a:t>
            </a:r>
          </a:p>
          <a:p>
            <a:pPr marL="360000" algn="just">
              <a:spcAft>
                <a:spcPts val="600"/>
              </a:spcAft>
            </a:pPr>
            <a:r>
              <a:rPr lang="fr-FR" sz="2800" dirty="0"/>
              <a:t>L'organisme doit déterminer les limites et l'applicabilité du système de management de la qualité afin d'établir son domaine d'application.</a:t>
            </a:r>
          </a:p>
          <a:p>
            <a:pPr marL="360000" algn="just">
              <a:spcAft>
                <a:spcPts val="600"/>
              </a:spcAft>
            </a:pPr>
            <a:r>
              <a:rPr lang="fr-FR" sz="2800" dirty="0"/>
              <a:t>Lorsqu'il établit ce domaine d'application, l'organisme doit prendre en compte :</a:t>
            </a:r>
          </a:p>
          <a:p>
            <a:pPr marL="360000" algn="just">
              <a:spcAft>
                <a:spcPts val="600"/>
              </a:spcAft>
            </a:pPr>
            <a:r>
              <a:rPr lang="fr-FR" sz="2800" dirty="0"/>
              <a:t>a) les enjeux externes et internes auxquels il est fait référence en 4.1 ; </a:t>
            </a:r>
          </a:p>
          <a:p>
            <a:pPr marL="360000" algn="just">
              <a:spcAft>
                <a:spcPts val="600"/>
              </a:spcAft>
            </a:pPr>
            <a:r>
              <a:rPr lang="fr-FR" sz="2800" dirty="0"/>
              <a:t>b) les exigences des parties intéressées pertinentes auxquelles il est fait référence en 4.2 ;</a:t>
            </a:r>
          </a:p>
          <a:p>
            <a:pPr marL="360000" algn="just">
              <a:spcAft>
                <a:spcPts val="600"/>
              </a:spcAft>
            </a:pPr>
            <a:r>
              <a:rPr lang="fr-FR" sz="2800" dirty="0"/>
              <a:t>c) les produits et services de l'organisme.</a:t>
            </a:r>
            <a:endParaRPr lang="fr-FR" sz="2000" dirty="0"/>
          </a:p>
        </p:txBody>
      </p:sp>
      <p:sp>
        <p:nvSpPr>
          <p:cNvPr id="4"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Tree>
    <p:extLst>
      <p:ext uri="{BB962C8B-B14F-4D97-AF65-F5344CB8AC3E}">
        <p14:creationId xmlns:p14="http://schemas.microsoft.com/office/powerpoint/2010/main" val="299160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238908"/>
            <a:ext cx="11797048" cy="4909036"/>
          </a:xfrm>
          <a:prstGeom prst="rect">
            <a:avLst/>
          </a:prstGeom>
          <a:noFill/>
        </p:spPr>
        <p:txBody>
          <a:bodyPr wrap="square" rtlCol="0">
            <a:spAutoFit/>
          </a:bodyPr>
          <a:lstStyle/>
          <a:p>
            <a:pPr marL="360000" algn="just">
              <a:spcAft>
                <a:spcPts val="600"/>
              </a:spcAft>
            </a:pPr>
            <a:r>
              <a:rPr lang="fr-FR" sz="2800" b="1" dirty="0">
                <a:solidFill>
                  <a:srgbClr val="0070C0"/>
                </a:solidFill>
              </a:rPr>
              <a:t>4.3 Détermination du domaine d'application du système de management de la qualité (suite)</a:t>
            </a:r>
          </a:p>
          <a:p>
            <a:pPr marL="360000" algn="just">
              <a:spcAft>
                <a:spcPts val="600"/>
              </a:spcAft>
            </a:pPr>
            <a:r>
              <a:rPr lang="fr-FR" sz="2800" dirty="0"/>
              <a:t>L’organisme doit appliquer toutes les exigences de la présente Norme internationale si elles sont applicables dans le cadre du domaine d’application déterminé de son système de management de la qualité. Le domaine d’application du système de management de la qualité de l’organisme doit être disponible et tenu à jour sous la forme d’une information documentée. Le domaine d’application doit indiquer les types de produits et services couverts et fournir une justification pour toute exigence de la présente Norme internationale que l’organisme juge non applicable dans le cadre du domaine d’application de son système de management de la qualité.</a:t>
            </a:r>
            <a:endParaRPr lang="fr-FR" sz="2000" dirty="0"/>
          </a:p>
        </p:txBody>
      </p:sp>
      <p:sp>
        <p:nvSpPr>
          <p:cNvPr id="4"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Tree>
    <p:extLst>
      <p:ext uri="{BB962C8B-B14F-4D97-AF65-F5344CB8AC3E}">
        <p14:creationId xmlns:p14="http://schemas.microsoft.com/office/powerpoint/2010/main" val="373992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303304"/>
            <a:ext cx="11758411" cy="3185487"/>
          </a:xfrm>
          <a:prstGeom prst="rect">
            <a:avLst/>
          </a:prstGeom>
          <a:noFill/>
        </p:spPr>
        <p:txBody>
          <a:bodyPr wrap="square" rtlCol="0">
            <a:spAutoFit/>
          </a:bodyPr>
          <a:lstStyle/>
          <a:p>
            <a:pPr marL="360000" algn="just">
              <a:spcAft>
                <a:spcPts val="600"/>
              </a:spcAft>
            </a:pPr>
            <a:r>
              <a:rPr lang="fr-FR" sz="2800" b="1" dirty="0">
                <a:solidFill>
                  <a:srgbClr val="0070C0"/>
                </a:solidFill>
              </a:rPr>
              <a:t>4.3 Détermination du domaine d'application du système de management de la qualité (suite)</a:t>
            </a:r>
          </a:p>
          <a:p>
            <a:pPr marL="360000" algn="just">
              <a:spcAft>
                <a:spcPts val="600"/>
              </a:spcAft>
            </a:pPr>
            <a:r>
              <a:rPr lang="fr-FR" sz="2800" dirty="0"/>
              <a:t>La conformité à la présente Norme internationale ne peut être déclarée que si les exigences déterminées comme étant non applicables n’ont pas d’incidence sur l’aptitude ou la responsabilité de l’organisme d’assurer la conformité de ses produits et services et l’amélioration de la satisfaction de ses clients.</a:t>
            </a:r>
            <a:endParaRPr lang="fr-FR" sz="2000" dirty="0"/>
          </a:p>
        </p:txBody>
      </p:sp>
      <p:sp>
        <p:nvSpPr>
          <p:cNvPr id="4"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Tree>
    <p:extLst>
      <p:ext uri="{BB962C8B-B14F-4D97-AF65-F5344CB8AC3E}">
        <p14:creationId xmlns:p14="http://schemas.microsoft.com/office/powerpoint/2010/main" val="155041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419213"/>
            <a:ext cx="11809926" cy="2323713"/>
          </a:xfrm>
          <a:prstGeom prst="rect">
            <a:avLst/>
          </a:prstGeom>
          <a:noFill/>
        </p:spPr>
        <p:txBody>
          <a:bodyPr wrap="square" rtlCol="0">
            <a:spAutoFit/>
          </a:bodyPr>
          <a:lstStyle/>
          <a:p>
            <a:pPr marL="360000" algn="just">
              <a:spcAft>
                <a:spcPts val="600"/>
              </a:spcAft>
            </a:pPr>
            <a:r>
              <a:rPr lang="fr-FR" sz="2800" b="1" dirty="0">
                <a:solidFill>
                  <a:srgbClr val="0070C0"/>
                </a:solidFill>
              </a:rPr>
              <a:t>4.4 Système de management de la qualité et ses processus</a:t>
            </a:r>
          </a:p>
          <a:p>
            <a:pPr marL="360000" algn="just">
              <a:spcAft>
                <a:spcPts val="600"/>
              </a:spcAft>
            </a:pPr>
            <a:r>
              <a:rPr lang="fr-FR" sz="2800" b="1" dirty="0"/>
              <a:t>4.4.1</a:t>
            </a:r>
            <a:r>
              <a:rPr lang="fr-FR" sz="2800" dirty="0"/>
              <a:t> L’organisme doit établir, mettre en œuvre, tenir à jour et améliorer en continu un système de management de la qualité, y compris les processus nécessaires et leurs interactions, en accord avec les exigences de la présente Norme internationale.</a:t>
            </a:r>
            <a:endParaRPr lang="fr-FR" sz="2000" dirty="0"/>
          </a:p>
        </p:txBody>
      </p:sp>
      <p:sp>
        <p:nvSpPr>
          <p:cNvPr id="4"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Tree>
    <p:extLst>
      <p:ext uri="{BB962C8B-B14F-4D97-AF65-F5344CB8AC3E}">
        <p14:creationId xmlns:p14="http://schemas.microsoft.com/office/powerpoint/2010/main" val="171840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249251"/>
            <a:ext cx="11797048" cy="5203934"/>
          </a:xfrm>
          <a:prstGeom prst="rect">
            <a:avLst/>
          </a:prstGeom>
          <a:noFill/>
        </p:spPr>
        <p:txBody>
          <a:bodyPr wrap="square" rtlCol="0">
            <a:spAutoFit/>
          </a:bodyPr>
          <a:lstStyle/>
          <a:p>
            <a:pPr marL="360000" algn="just">
              <a:spcAft>
                <a:spcPts val="600"/>
              </a:spcAft>
            </a:pPr>
            <a:r>
              <a:rPr lang="fr-FR" sz="2800" b="1" dirty="0">
                <a:solidFill>
                  <a:srgbClr val="0070C0"/>
                </a:solidFill>
              </a:rPr>
              <a:t>4.4 Système de management de la qualité et ses processus(suite)</a:t>
            </a:r>
          </a:p>
          <a:p>
            <a:pPr marL="360000" algn="just">
              <a:spcAft>
                <a:spcPts val="600"/>
              </a:spcAft>
            </a:pPr>
            <a:r>
              <a:rPr lang="fr-FR" sz="2800" b="1" dirty="0"/>
              <a:t>4.4.1 (suite)</a:t>
            </a:r>
          </a:p>
          <a:p>
            <a:pPr marL="360000" algn="just">
              <a:spcAft>
                <a:spcPts val="600"/>
              </a:spcAft>
            </a:pPr>
            <a:r>
              <a:rPr lang="fr-FR" sz="2800" dirty="0"/>
              <a:t>L’organisme doit déterminer les processus nécessaires au système de management de la qualité et leur application dans tout l’organisme et doit: </a:t>
            </a:r>
          </a:p>
          <a:p>
            <a:pPr marL="817200" indent="-457200" algn="just">
              <a:spcAft>
                <a:spcPts val="600"/>
              </a:spcAft>
              <a:buAutoNum type="alphaLcParenR"/>
            </a:pPr>
            <a:r>
              <a:rPr lang="fr-FR" sz="2800" dirty="0"/>
              <a:t>déterminer les éléments d’entrée requis et les éléments de sortie attendus pour ces processus; </a:t>
            </a:r>
          </a:p>
          <a:p>
            <a:pPr marL="360000" algn="just">
              <a:spcAft>
                <a:spcPts val="600"/>
              </a:spcAft>
            </a:pPr>
            <a:r>
              <a:rPr lang="fr-FR" sz="2800" dirty="0"/>
              <a:t>b) déterminer la séquence et l’interaction de ces processus; </a:t>
            </a:r>
          </a:p>
          <a:p>
            <a:pPr marL="360000" algn="just">
              <a:spcAft>
                <a:spcPts val="600"/>
              </a:spcAft>
            </a:pPr>
            <a:r>
              <a:rPr lang="fr-FR" sz="2800" dirty="0"/>
              <a:t>c) déterminer et appliquer les critères et les méthodes (y compris la surveillance, les mesures et les indicateurs de performance associés) nécessaires pour assurer le fonctionnement et la maîtrise efficaces de ces processus;</a:t>
            </a:r>
          </a:p>
        </p:txBody>
      </p:sp>
      <p:sp>
        <p:nvSpPr>
          <p:cNvPr id="4"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Tree>
    <p:extLst>
      <p:ext uri="{BB962C8B-B14F-4D97-AF65-F5344CB8AC3E}">
        <p14:creationId xmlns:p14="http://schemas.microsoft.com/office/powerpoint/2010/main" val="2419454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262130"/>
            <a:ext cx="11745532" cy="4862870"/>
          </a:xfrm>
          <a:prstGeom prst="rect">
            <a:avLst/>
          </a:prstGeom>
          <a:noFill/>
        </p:spPr>
        <p:txBody>
          <a:bodyPr wrap="square" rtlCol="0">
            <a:spAutoFit/>
          </a:bodyPr>
          <a:lstStyle/>
          <a:p>
            <a:pPr marL="360000" algn="just">
              <a:spcAft>
                <a:spcPts val="600"/>
              </a:spcAft>
            </a:pPr>
            <a:r>
              <a:rPr lang="fr-FR" sz="2800" b="1" dirty="0">
                <a:solidFill>
                  <a:srgbClr val="0070C0"/>
                </a:solidFill>
              </a:rPr>
              <a:t>4.4 Système de management de la qualité et ses processus(suite)</a:t>
            </a:r>
          </a:p>
          <a:p>
            <a:pPr marL="360000" algn="just">
              <a:spcAft>
                <a:spcPts val="600"/>
              </a:spcAft>
            </a:pPr>
            <a:r>
              <a:rPr lang="fr-FR" sz="2800" b="1" dirty="0"/>
              <a:t>4.4.1 (suite)</a:t>
            </a:r>
          </a:p>
          <a:p>
            <a:pPr marL="360000" algn="just">
              <a:spcAft>
                <a:spcPts val="600"/>
              </a:spcAft>
            </a:pPr>
            <a:r>
              <a:rPr lang="fr-FR" sz="2800" dirty="0"/>
              <a:t>d) déterminer les ressources nécessaires pour ces processus et s’assurer de leur disponibilité;</a:t>
            </a:r>
          </a:p>
          <a:p>
            <a:pPr marL="360000" algn="just">
              <a:spcAft>
                <a:spcPts val="600"/>
              </a:spcAft>
            </a:pPr>
            <a:r>
              <a:rPr lang="fr-FR" sz="2800" dirty="0"/>
              <a:t>e) attribuer les responsabilités et autorités pour ces processus; </a:t>
            </a:r>
          </a:p>
          <a:p>
            <a:pPr marL="360000" algn="just">
              <a:spcAft>
                <a:spcPts val="600"/>
              </a:spcAft>
            </a:pPr>
            <a:r>
              <a:rPr lang="fr-FR" sz="2800" dirty="0"/>
              <a:t>f) prendre en compte les risques et opportunités tels que déterminés conformément aux exigences de 6.1; </a:t>
            </a:r>
          </a:p>
          <a:p>
            <a:pPr marL="360000" algn="just">
              <a:spcAft>
                <a:spcPts val="600"/>
              </a:spcAft>
            </a:pPr>
            <a:r>
              <a:rPr lang="fr-FR" sz="2800" dirty="0"/>
              <a:t>g) évaluer ces processus et mettre en œuvre toutes modifications requises pour s’assurer que ces processus produisent les résultats attendus; </a:t>
            </a:r>
          </a:p>
          <a:p>
            <a:pPr marL="360000" algn="just">
              <a:spcAft>
                <a:spcPts val="600"/>
              </a:spcAft>
            </a:pPr>
            <a:r>
              <a:rPr lang="fr-FR" sz="2800" dirty="0"/>
              <a:t>h) améliorer les processus et le système de management de la qualité.</a:t>
            </a:r>
          </a:p>
        </p:txBody>
      </p:sp>
      <p:sp>
        <p:nvSpPr>
          <p:cNvPr id="4"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Tree>
    <p:extLst>
      <p:ext uri="{BB962C8B-B14F-4D97-AF65-F5344CB8AC3E}">
        <p14:creationId xmlns:p14="http://schemas.microsoft.com/office/powerpoint/2010/main" val="163625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1339403"/>
            <a:ext cx="11771289" cy="3416320"/>
          </a:xfrm>
          <a:prstGeom prst="rect">
            <a:avLst/>
          </a:prstGeom>
          <a:noFill/>
        </p:spPr>
        <p:txBody>
          <a:bodyPr wrap="square" rtlCol="0">
            <a:spAutoFit/>
          </a:bodyPr>
          <a:lstStyle/>
          <a:p>
            <a:pPr marL="360000" algn="just">
              <a:spcAft>
                <a:spcPts val="600"/>
              </a:spcAft>
            </a:pPr>
            <a:r>
              <a:rPr lang="fr-FR" sz="2800" b="1" dirty="0">
                <a:solidFill>
                  <a:srgbClr val="0070C0"/>
                </a:solidFill>
              </a:rPr>
              <a:t>4.4 Système de management de la qualité et ses processus(suite)</a:t>
            </a:r>
          </a:p>
          <a:p>
            <a:pPr marL="360000" algn="just">
              <a:spcAft>
                <a:spcPts val="600"/>
              </a:spcAft>
            </a:pPr>
            <a:r>
              <a:rPr lang="fr-FR" sz="2800" b="1" dirty="0"/>
              <a:t>4.4.2 </a:t>
            </a:r>
            <a:r>
              <a:rPr lang="fr-FR" sz="2800" dirty="0"/>
              <a:t>L’organisme doit, autant que nécessaire: </a:t>
            </a:r>
          </a:p>
          <a:p>
            <a:pPr marL="360000" algn="just">
              <a:spcAft>
                <a:spcPts val="600"/>
              </a:spcAft>
            </a:pPr>
            <a:endParaRPr lang="fr-FR" sz="2800" dirty="0"/>
          </a:p>
          <a:p>
            <a:pPr marL="817200" indent="-457200" algn="just">
              <a:spcAft>
                <a:spcPts val="600"/>
              </a:spcAft>
              <a:buAutoNum type="alphaLcParenR"/>
            </a:pPr>
            <a:r>
              <a:rPr lang="fr-FR" sz="2800" dirty="0"/>
              <a:t>tenir à jour les informations documentées nécessaires au fonctionnement de ses processus; </a:t>
            </a:r>
          </a:p>
          <a:p>
            <a:pPr marL="817200" indent="-457200" algn="just">
              <a:spcAft>
                <a:spcPts val="600"/>
              </a:spcAft>
              <a:buAutoNum type="alphaLcParenR"/>
            </a:pPr>
            <a:r>
              <a:rPr lang="fr-FR" sz="2800" dirty="0"/>
              <a:t>b) conserver les informations documentées pour avoir l’assurance que les processus sont mis en œuvre comme prévu.</a:t>
            </a:r>
          </a:p>
        </p:txBody>
      </p:sp>
      <p:sp>
        <p:nvSpPr>
          <p:cNvPr id="4" name="Titre 1"/>
          <p:cNvSpPr txBox="1">
            <a:spLocks/>
          </p:cNvSpPr>
          <p:nvPr/>
        </p:nvSpPr>
        <p:spPr>
          <a:xfrm>
            <a:off x="2511380" y="520847"/>
            <a:ext cx="8002965"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4 CONTEXTE DE L’ORGANISME</a:t>
            </a:r>
          </a:p>
        </p:txBody>
      </p:sp>
    </p:spTree>
    <p:extLst>
      <p:ext uri="{BB962C8B-B14F-4D97-AF65-F5344CB8AC3E}">
        <p14:creationId xmlns:p14="http://schemas.microsoft.com/office/powerpoint/2010/main" val="179880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2511381" y="520847"/>
            <a:ext cx="2406060" cy="545953"/>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Résumé</a:t>
            </a:r>
          </a:p>
        </p:txBody>
      </p:sp>
      <p:pic>
        <p:nvPicPr>
          <p:cNvPr id="2" name="Image 1"/>
          <p:cNvPicPr>
            <a:picLocks noChangeAspect="1"/>
          </p:cNvPicPr>
          <p:nvPr/>
        </p:nvPicPr>
        <p:blipFill rotWithShape="1">
          <a:blip r:embed="rId2"/>
          <a:srcRect l="35916" t="35555" r="36959" b="33111"/>
          <a:stretch/>
        </p:blipFill>
        <p:spPr>
          <a:xfrm>
            <a:off x="1488440" y="1150619"/>
            <a:ext cx="9352280" cy="5534661"/>
          </a:xfrm>
          <a:prstGeom prst="rect">
            <a:avLst/>
          </a:prstGeom>
        </p:spPr>
      </p:pic>
    </p:spTree>
    <p:extLst>
      <p:ext uri="{BB962C8B-B14F-4D97-AF65-F5344CB8AC3E}">
        <p14:creationId xmlns:p14="http://schemas.microsoft.com/office/powerpoint/2010/main" val="1207511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215220" y="754527"/>
            <a:ext cx="11692300" cy="5585313"/>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3600" b="1" cap="none" dirty="0">
              <a:solidFill>
                <a:schemeClr val="tx1"/>
              </a:solidFill>
            </a:endParaRPr>
          </a:p>
        </p:txBody>
      </p:sp>
      <p:sp>
        <p:nvSpPr>
          <p:cNvPr id="3" name="Rectangle 2"/>
          <p:cNvSpPr/>
          <p:nvPr/>
        </p:nvSpPr>
        <p:spPr>
          <a:xfrm>
            <a:off x="215220" y="1690402"/>
            <a:ext cx="11692300" cy="4370427"/>
          </a:xfrm>
          <a:prstGeom prst="rect">
            <a:avLst/>
          </a:prstGeom>
          <a:solidFill>
            <a:srgbClr val="FFFF00"/>
          </a:solidFill>
        </p:spPr>
        <p:txBody>
          <a:bodyPr wrap="square">
            <a:spAutoFit/>
          </a:bodyPr>
          <a:lstStyle/>
          <a:p>
            <a:r>
              <a:rPr lang="fr-FR" sz="2000" dirty="0"/>
              <a:t>Pourquoi doit on déterminer les enjeux internes et externes ?</a:t>
            </a:r>
          </a:p>
          <a:p>
            <a:endParaRPr lang="fr-FR" sz="2000" dirty="0"/>
          </a:p>
          <a:p>
            <a:r>
              <a:rPr lang="fr-FR" sz="2000" dirty="0"/>
              <a:t>Quelles sont les parties prenantes pertinentes pour un organisme?</a:t>
            </a:r>
          </a:p>
          <a:p>
            <a:endParaRPr lang="fr-FR" sz="2000" dirty="0"/>
          </a:p>
          <a:p>
            <a:r>
              <a:rPr lang="fr-FR" sz="2000" dirty="0"/>
              <a:t>Citez des exemples de besoins ou d’attentes des ces parties prenante</a:t>
            </a:r>
          </a:p>
          <a:p>
            <a:endParaRPr lang="fr-FR" sz="2000" dirty="0"/>
          </a:p>
          <a:p>
            <a:r>
              <a:rPr lang="fr-FR" sz="2000" dirty="0"/>
              <a:t>Quelles sont les conditions qui permettent à un organisme de ne pas appliquer une exigence de la norme?</a:t>
            </a:r>
          </a:p>
          <a:p>
            <a:r>
              <a:rPr lang="fr-FR" sz="2000" dirty="0"/>
              <a:t> </a:t>
            </a:r>
          </a:p>
          <a:p>
            <a:r>
              <a:rPr lang="fr-FR" sz="2000" dirty="0"/>
              <a:t>Comment se défini le domaine d’application du SMQ?</a:t>
            </a:r>
          </a:p>
          <a:p>
            <a:endParaRPr lang="fr-FR" sz="2000" dirty="0"/>
          </a:p>
          <a:p>
            <a:r>
              <a:rPr lang="fr-FR" sz="2000" dirty="0"/>
              <a:t>Qu’est ce qu’un processus?</a:t>
            </a:r>
          </a:p>
          <a:p>
            <a:endParaRPr lang="fr-FR" sz="2000" dirty="0"/>
          </a:p>
          <a:p>
            <a:r>
              <a:rPr lang="fr-FR" sz="2000" dirty="0"/>
              <a:t>Que doit déterminer, l’organisme pour chaque processus du SMQ? </a:t>
            </a:r>
            <a:endParaRPr lang="fr-FR" dirty="0"/>
          </a:p>
          <a:p>
            <a:endParaRPr lang="fr-FR" dirty="0"/>
          </a:p>
        </p:txBody>
      </p:sp>
      <p:sp>
        <p:nvSpPr>
          <p:cNvPr id="5" name="Titre 1"/>
          <p:cNvSpPr txBox="1">
            <a:spLocks/>
          </p:cNvSpPr>
          <p:nvPr/>
        </p:nvSpPr>
        <p:spPr>
          <a:xfrm>
            <a:off x="474135" y="865439"/>
            <a:ext cx="2897025" cy="545953"/>
          </a:xfrm>
          <a:prstGeom prst="rect">
            <a:avLst/>
          </a:prstGeom>
          <a:solidFill>
            <a:srgbClr val="FFFF00"/>
          </a:solidFill>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Quiz </a:t>
            </a:r>
            <a:r>
              <a:rPr lang="fr-FR" sz="3600" b="1" cap="none" dirty="0" err="1">
                <a:solidFill>
                  <a:schemeClr val="accent1">
                    <a:lumMod val="75000"/>
                  </a:schemeClr>
                </a:solidFill>
              </a:rPr>
              <a:t>Chap</a:t>
            </a:r>
            <a:r>
              <a:rPr lang="fr-FR" sz="3600" b="1" cap="none" dirty="0">
                <a:solidFill>
                  <a:schemeClr val="accent1">
                    <a:lumMod val="75000"/>
                  </a:schemeClr>
                </a:solidFill>
              </a:rPr>
              <a:t> 4</a:t>
            </a:r>
          </a:p>
        </p:txBody>
      </p:sp>
    </p:spTree>
    <p:extLst>
      <p:ext uri="{BB962C8B-B14F-4D97-AF65-F5344CB8AC3E}">
        <p14:creationId xmlns:p14="http://schemas.microsoft.com/office/powerpoint/2010/main" val="152984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282974"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5 LEADERSHIP</a:t>
            </a:r>
          </a:p>
        </p:txBody>
      </p:sp>
      <p:sp>
        <p:nvSpPr>
          <p:cNvPr id="3" name="ZoneTexte 2"/>
          <p:cNvSpPr txBox="1"/>
          <p:nvPr/>
        </p:nvSpPr>
        <p:spPr>
          <a:xfrm>
            <a:off x="347729" y="1230585"/>
            <a:ext cx="11410681" cy="5216813"/>
          </a:xfrm>
          <a:prstGeom prst="rect">
            <a:avLst/>
          </a:prstGeom>
          <a:noFill/>
        </p:spPr>
        <p:txBody>
          <a:bodyPr wrap="square" rtlCol="0">
            <a:spAutoFit/>
          </a:bodyPr>
          <a:lstStyle/>
          <a:p>
            <a:pPr algn="just">
              <a:spcAft>
                <a:spcPts val="600"/>
              </a:spcAft>
            </a:pPr>
            <a:r>
              <a:rPr lang="fr-FR" sz="2800" b="1" dirty="0">
                <a:solidFill>
                  <a:srgbClr val="0070C0"/>
                </a:solidFill>
              </a:rPr>
              <a:t>5.1 Leadership et engagement</a:t>
            </a:r>
          </a:p>
          <a:p>
            <a:pPr algn="just">
              <a:spcAft>
                <a:spcPts val="600"/>
              </a:spcAft>
            </a:pPr>
            <a:r>
              <a:rPr lang="fr-FR" sz="2800" b="1" dirty="0"/>
              <a:t>5.1.1 Généralités </a:t>
            </a:r>
          </a:p>
          <a:p>
            <a:pPr algn="just">
              <a:spcAft>
                <a:spcPts val="600"/>
              </a:spcAft>
            </a:pPr>
            <a:r>
              <a:rPr lang="fr-FR" sz="2800" dirty="0"/>
              <a:t>La direction doit démontrer son leadership et son engagement vis-à-vis du     système de management de la qualité en:</a:t>
            </a:r>
          </a:p>
          <a:p>
            <a:pPr algn="just">
              <a:spcAft>
                <a:spcPts val="600"/>
              </a:spcAft>
            </a:pPr>
            <a:r>
              <a:rPr lang="fr-FR" sz="2800" dirty="0"/>
              <a:t>a) assumant la responsabilité de l’efficacité du système de management de la qualité;</a:t>
            </a:r>
          </a:p>
          <a:p>
            <a:pPr algn="just">
              <a:spcAft>
                <a:spcPts val="600"/>
              </a:spcAft>
            </a:pPr>
            <a:r>
              <a:rPr lang="fr-FR" sz="2800" dirty="0"/>
              <a:t>b) s’assurant que la politique et les objectifs qualité sont établis pour le système de management de la qualité et qu’ils sont compatibles avec le contexte et l’orientation stratégique de l’organisme;</a:t>
            </a:r>
          </a:p>
          <a:p>
            <a:pPr algn="just">
              <a:spcAft>
                <a:spcPts val="600"/>
              </a:spcAft>
            </a:pPr>
            <a:r>
              <a:rPr lang="fr-FR" sz="2800" dirty="0"/>
              <a:t>c) s’assurant que les exigences liées au système de management de la qualité sont intégrées aux processus métiers de l’organisme;</a:t>
            </a:r>
          </a:p>
        </p:txBody>
      </p:sp>
    </p:spTree>
    <p:extLst>
      <p:ext uri="{BB962C8B-B14F-4D97-AF65-F5344CB8AC3E}">
        <p14:creationId xmlns:p14="http://schemas.microsoft.com/office/powerpoint/2010/main" val="298996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54174"/>
            <a:ext cx="11397802" cy="4785926"/>
          </a:xfrm>
          <a:prstGeom prst="rect">
            <a:avLst/>
          </a:prstGeom>
          <a:noFill/>
        </p:spPr>
        <p:txBody>
          <a:bodyPr wrap="square" rtlCol="0">
            <a:spAutoFit/>
          </a:bodyPr>
          <a:lstStyle/>
          <a:p>
            <a:pPr algn="just">
              <a:spcAft>
                <a:spcPts val="600"/>
              </a:spcAft>
            </a:pPr>
            <a:r>
              <a:rPr lang="fr-FR" sz="2800" b="1" dirty="0">
                <a:solidFill>
                  <a:srgbClr val="0070C0"/>
                </a:solidFill>
              </a:rPr>
              <a:t>5.1 Leadership et engagement</a:t>
            </a:r>
          </a:p>
          <a:p>
            <a:pPr algn="just">
              <a:spcAft>
                <a:spcPts val="600"/>
              </a:spcAft>
            </a:pPr>
            <a:r>
              <a:rPr lang="fr-FR" sz="2800" b="1" dirty="0"/>
              <a:t>5.1.1 Généralités  (suite)</a:t>
            </a:r>
          </a:p>
          <a:p>
            <a:pPr algn="just">
              <a:spcAft>
                <a:spcPts val="600"/>
              </a:spcAft>
            </a:pPr>
            <a:r>
              <a:rPr lang="fr-FR" sz="2800" dirty="0"/>
              <a:t>d) promouvant l’utilisation de l’approche processus et de l’approche par les risques;</a:t>
            </a:r>
          </a:p>
          <a:p>
            <a:pPr algn="just">
              <a:spcAft>
                <a:spcPts val="600"/>
              </a:spcAft>
            </a:pPr>
            <a:r>
              <a:rPr lang="fr-FR" sz="2800" dirty="0"/>
              <a:t>e) s’assurant que les ressources requises pour le système de management de la qualité sont disponibles;</a:t>
            </a:r>
          </a:p>
          <a:p>
            <a:pPr algn="just">
              <a:spcAft>
                <a:spcPts val="600"/>
              </a:spcAft>
            </a:pPr>
            <a:r>
              <a:rPr lang="fr-FR" sz="2800" dirty="0"/>
              <a:t>f) communiquant sur l’importance de disposer d’un système de management de la qualité efficace et de se conformer aux exigences liées à ce système;</a:t>
            </a:r>
          </a:p>
          <a:p>
            <a:pPr algn="just">
              <a:spcAft>
                <a:spcPts val="600"/>
              </a:spcAft>
            </a:pPr>
            <a:r>
              <a:rPr lang="fr-FR" sz="2800" dirty="0"/>
              <a:t>g) s’assurant que le système de management de la qualité atteigne les résultats attendus;</a:t>
            </a:r>
          </a:p>
        </p:txBody>
      </p:sp>
      <p:sp>
        <p:nvSpPr>
          <p:cNvPr id="4" name="Titre 1"/>
          <p:cNvSpPr txBox="1">
            <a:spLocks/>
          </p:cNvSpPr>
          <p:nvPr/>
        </p:nvSpPr>
        <p:spPr>
          <a:xfrm>
            <a:off x="4282974"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5 LEADERSHIP</a:t>
            </a:r>
          </a:p>
        </p:txBody>
      </p:sp>
    </p:spTree>
    <p:extLst>
      <p:ext uri="{BB962C8B-B14F-4D97-AF65-F5344CB8AC3E}">
        <p14:creationId xmlns:p14="http://schemas.microsoft.com/office/powerpoint/2010/main" val="212767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9738" y="1138266"/>
            <a:ext cx="11392916" cy="4001095"/>
          </a:xfrm>
          <a:prstGeom prst="rect">
            <a:avLst/>
          </a:prstGeom>
          <a:noFill/>
        </p:spPr>
        <p:txBody>
          <a:bodyPr wrap="square" rtlCol="0">
            <a:spAutoFit/>
          </a:bodyPr>
          <a:lstStyle/>
          <a:p>
            <a:pPr algn="just">
              <a:spcAft>
                <a:spcPts val="600"/>
              </a:spcAft>
            </a:pPr>
            <a:r>
              <a:rPr lang="fr-FR" sz="2800" b="1" dirty="0">
                <a:solidFill>
                  <a:srgbClr val="0070C0"/>
                </a:solidFill>
              </a:rPr>
              <a:t>5.1 Leadership et engagement</a:t>
            </a:r>
          </a:p>
          <a:p>
            <a:pPr algn="just">
              <a:spcAft>
                <a:spcPts val="600"/>
              </a:spcAft>
            </a:pPr>
            <a:r>
              <a:rPr lang="fr-FR" sz="2800" b="1" dirty="0"/>
              <a:t>5.1.1 Généralités  (suite)</a:t>
            </a:r>
          </a:p>
          <a:p>
            <a:pPr algn="just">
              <a:spcAft>
                <a:spcPts val="600"/>
              </a:spcAft>
            </a:pPr>
            <a:r>
              <a:rPr lang="fr-FR" sz="2800" dirty="0"/>
              <a:t>h) incitant, orientant et soutenant les personnes pour qu’elles contribuent à l’efficacité du système de management de la qualité;</a:t>
            </a:r>
          </a:p>
          <a:p>
            <a:pPr algn="just">
              <a:spcAft>
                <a:spcPts val="600"/>
              </a:spcAft>
            </a:pPr>
            <a:r>
              <a:rPr lang="fr-FR" sz="2800" dirty="0"/>
              <a:t>i) promouvant l’amélioration; et</a:t>
            </a:r>
          </a:p>
          <a:p>
            <a:pPr algn="just">
              <a:spcAft>
                <a:spcPts val="600"/>
              </a:spcAft>
            </a:pPr>
            <a:r>
              <a:rPr lang="fr-FR" sz="2800" dirty="0"/>
              <a:t>j) soutenant les autres rôles pertinents de management afin de démontrer leurs responsabilités dans leurs domaines respectifs.</a:t>
            </a:r>
          </a:p>
          <a:p>
            <a:pPr algn="just">
              <a:spcAft>
                <a:spcPts val="600"/>
              </a:spcAft>
            </a:pPr>
            <a:endParaRPr lang="fr-FR" sz="2800" dirty="0"/>
          </a:p>
        </p:txBody>
      </p:sp>
      <p:sp>
        <p:nvSpPr>
          <p:cNvPr id="4" name="Titre 1"/>
          <p:cNvSpPr txBox="1">
            <a:spLocks/>
          </p:cNvSpPr>
          <p:nvPr/>
        </p:nvSpPr>
        <p:spPr>
          <a:xfrm>
            <a:off x="4282974"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5 LEADERSHIP</a:t>
            </a:r>
          </a:p>
        </p:txBody>
      </p:sp>
    </p:spTree>
    <p:extLst>
      <p:ext uri="{BB962C8B-B14F-4D97-AF65-F5344CB8AC3E}">
        <p14:creationId xmlns:p14="http://schemas.microsoft.com/office/powerpoint/2010/main" val="330010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1970" y="1267057"/>
            <a:ext cx="11410683" cy="4985980"/>
          </a:xfrm>
          <a:prstGeom prst="rect">
            <a:avLst/>
          </a:prstGeom>
          <a:noFill/>
        </p:spPr>
        <p:txBody>
          <a:bodyPr wrap="square" rtlCol="0">
            <a:spAutoFit/>
          </a:bodyPr>
          <a:lstStyle/>
          <a:p>
            <a:pPr algn="just">
              <a:spcAft>
                <a:spcPts val="600"/>
              </a:spcAft>
            </a:pPr>
            <a:r>
              <a:rPr lang="fr-FR" sz="2800" b="1" dirty="0">
                <a:solidFill>
                  <a:srgbClr val="0070C0"/>
                </a:solidFill>
              </a:rPr>
              <a:t>5.1 Leadership et engagement (suite)</a:t>
            </a:r>
          </a:p>
          <a:p>
            <a:pPr algn="just">
              <a:spcAft>
                <a:spcPts val="600"/>
              </a:spcAft>
            </a:pPr>
            <a:r>
              <a:rPr lang="fr-FR" sz="2800" b="1" dirty="0"/>
              <a:t>5.1.2 Orientation client </a:t>
            </a:r>
          </a:p>
          <a:p>
            <a:pPr algn="just"/>
            <a:r>
              <a:rPr lang="fr-FR" sz="2800" dirty="0"/>
              <a:t>La direction doit démontrer son leadership et son engagement relatifs à l’orientation client en s’assurant que:</a:t>
            </a:r>
          </a:p>
          <a:p>
            <a:pPr algn="just"/>
            <a:endParaRPr lang="fr-FR" sz="2800" dirty="0"/>
          </a:p>
          <a:p>
            <a:pPr algn="just"/>
            <a:r>
              <a:rPr lang="fr-FR" sz="2800" dirty="0"/>
              <a:t>a) les exigences du client ainsi que les exigences légales et réglementaires applicables sont déterminées, comprises et satisfaites en permanence;</a:t>
            </a:r>
          </a:p>
          <a:p>
            <a:pPr algn="just"/>
            <a:r>
              <a:rPr lang="fr-FR" sz="2800" dirty="0"/>
              <a:t>b) les risques et les opportunités susceptibles d’avoir une incidence sur la conformité des produits et des services et sur l’aptitude à améliorer la satisfaction du client sont déterminés et pris en compte;</a:t>
            </a:r>
          </a:p>
          <a:p>
            <a:pPr algn="just"/>
            <a:r>
              <a:rPr lang="fr-FR" sz="2800" dirty="0"/>
              <a:t>c) la priorité d’accroissement de la satisfaction du client est préservé.</a:t>
            </a:r>
          </a:p>
        </p:txBody>
      </p:sp>
      <p:sp>
        <p:nvSpPr>
          <p:cNvPr id="4" name="Titre 1"/>
          <p:cNvSpPr txBox="1">
            <a:spLocks/>
          </p:cNvSpPr>
          <p:nvPr/>
        </p:nvSpPr>
        <p:spPr>
          <a:xfrm>
            <a:off x="4282974"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5 LEADERSHIP</a:t>
            </a:r>
          </a:p>
        </p:txBody>
      </p:sp>
    </p:spTree>
    <p:extLst>
      <p:ext uri="{BB962C8B-B14F-4D97-AF65-F5344CB8AC3E}">
        <p14:creationId xmlns:p14="http://schemas.microsoft.com/office/powerpoint/2010/main" val="812160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5966" y="1241296"/>
            <a:ext cx="11396687" cy="4862870"/>
          </a:xfrm>
          <a:prstGeom prst="rect">
            <a:avLst/>
          </a:prstGeom>
          <a:noFill/>
        </p:spPr>
        <p:txBody>
          <a:bodyPr wrap="square" rtlCol="0">
            <a:spAutoFit/>
          </a:bodyPr>
          <a:lstStyle/>
          <a:p>
            <a:pPr algn="just">
              <a:spcAft>
                <a:spcPts val="600"/>
              </a:spcAft>
            </a:pPr>
            <a:r>
              <a:rPr lang="fr-FR" sz="2800" b="1" dirty="0">
                <a:solidFill>
                  <a:srgbClr val="0070C0"/>
                </a:solidFill>
              </a:rPr>
              <a:t>5.2 Politique</a:t>
            </a:r>
          </a:p>
          <a:p>
            <a:pPr algn="just">
              <a:spcAft>
                <a:spcPts val="600"/>
              </a:spcAft>
            </a:pPr>
            <a:r>
              <a:rPr lang="fr-FR" sz="2800" b="1" dirty="0"/>
              <a:t>5.2.1 Etablissement de la politique qualité </a:t>
            </a:r>
          </a:p>
          <a:p>
            <a:pPr algn="just">
              <a:spcAft>
                <a:spcPts val="600"/>
              </a:spcAft>
            </a:pPr>
            <a:r>
              <a:rPr lang="fr-FR" sz="2800" dirty="0"/>
              <a:t>La direction doit établir, mettre en œuvre et tenir à jour une politique qualité qui:</a:t>
            </a:r>
          </a:p>
          <a:p>
            <a:pPr algn="just">
              <a:spcAft>
                <a:spcPts val="600"/>
              </a:spcAft>
            </a:pPr>
            <a:r>
              <a:rPr lang="fr-FR" sz="2800" dirty="0"/>
              <a:t>a) est appropriée à la finalité et au contexte de l’organisme et soutient son orientation stratégique;</a:t>
            </a:r>
          </a:p>
          <a:p>
            <a:pPr algn="just">
              <a:spcAft>
                <a:spcPts val="600"/>
              </a:spcAft>
            </a:pPr>
            <a:r>
              <a:rPr lang="fr-FR" sz="2800" dirty="0"/>
              <a:t>b) fournit un cadre pour l’établissement d’objectifs qualité;</a:t>
            </a:r>
          </a:p>
          <a:p>
            <a:pPr algn="just">
              <a:spcAft>
                <a:spcPts val="600"/>
              </a:spcAft>
            </a:pPr>
            <a:r>
              <a:rPr lang="fr-FR" sz="2800" dirty="0"/>
              <a:t>c) inclut l’engagement de satisfaire aux exigences applicables; et</a:t>
            </a:r>
          </a:p>
          <a:p>
            <a:pPr algn="just">
              <a:spcAft>
                <a:spcPts val="600"/>
              </a:spcAft>
            </a:pPr>
            <a:r>
              <a:rPr lang="fr-FR" sz="2800" dirty="0"/>
              <a:t>d) inclut l’engagement pour l’amélioration continue du système de management de la qualité.</a:t>
            </a:r>
          </a:p>
        </p:txBody>
      </p:sp>
      <p:sp>
        <p:nvSpPr>
          <p:cNvPr id="4" name="Titre 1"/>
          <p:cNvSpPr txBox="1">
            <a:spLocks/>
          </p:cNvSpPr>
          <p:nvPr/>
        </p:nvSpPr>
        <p:spPr>
          <a:xfrm>
            <a:off x="4282974"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5 LEADERSHIP</a:t>
            </a:r>
          </a:p>
        </p:txBody>
      </p:sp>
    </p:spTree>
    <p:extLst>
      <p:ext uri="{BB962C8B-B14F-4D97-AF65-F5344CB8AC3E}">
        <p14:creationId xmlns:p14="http://schemas.microsoft.com/office/powerpoint/2010/main" val="386255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51086" y="1357202"/>
            <a:ext cx="11381568" cy="3910255"/>
          </a:xfrm>
          <a:prstGeom prst="rect">
            <a:avLst/>
          </a:prstGeom>
          <a:noFill/>
        </p:spPr>
        <p:txBody>
          <a:bodyPr wrap="square" rtlCol="0">
            <a:spAutoFit/>
          </a:bodyPr>
          <a:lstStyle/>
          <a:p>
            <a:pPr algn="just">
              <a:spcAft>
                <a:spcPts val="600"/>
              </a:spcAft>
            </a:pPr>
            <a:r>
              <a:rPr lang="fr-FR" sz="2800" b="1" dirty="0">
                <a:solidFill>
                  <a:srgbClr val="0070C0"/>
                </a:solidFill>
              </a:rPr>
              <a:t>5.2 Politique (suite)</a:t>
            </a:r>
          </a:p>
          <a:p>
            <a:pPr algn="just">
              <a:spcAft>
                <a:spcPts val="600"/>
              </a:spcAft>
            </a:pPr>
            <a:r>
              <a:rPr lang="fr-FR" sz="2800" b="1" dirty="0"/>
              <a:t>5.2.2 Communication de la politique qualité </a:t>
            </a:r>
          </a:p>
          <a:p>
            <a:pPr algn="just">
              <a:spcAft>
                <a:spcPts val="600"/>
              </a:spcAft>
            </a:pPr>
            <a:r>
              <a:rPr lang="fr-FR" sz="2800" dirty="0"/>
              <a:t>La politique qualité doit:</a:t>
            </a:r>
          </a:p>
          <a:p>
            <a:pPr algn="just">
              <a:spcAft>
                <a:spcPts val="600"/>
              </a:spcAft>
            </a:pPr>
            <a:r>
              <a:rPr lang="fr-FR" sz="2800" dirty="0"/>
              <a:t>a) être disponible et tenue à jour sous la forme d’une information documentée;</a:t>
            </a:r>
          </a:p>
          <a:p>
            <a:pPr algn="just">
              <a:spcAft>
                <a:spcPts val="600"/>
              </a:spcAft>
            </a:pPr>
            <a:r>
              <a:rPr lang="fr-FR" sz="2800" dirty="0"/>
              <a:t>b) être communiquée, comprise et appliquée au sein de l’organisme;</a:t>
            </a:r>
          </a:p>
          <a:p>
            <a:pPr algn="just">
              <a:spcAft>
                <a:spcPts val="600"/>
              </a:spcAft>
            </a:pPr>
            <a:r>
              <a:rPr lang="fr-FR" sz="2800" dirty="0"/>
              <a:t>c) être mise à la disposition des parties intéressées pertinentes, le cas échéant.</a:t>
            </a:r>
          </a:p>
        </p:txBody>
      </p:sp>
      <p:sp>
        <p:nvSpPr>
          <p:cNvPr id="4" name="Titre 1"/>
          <p:cNvSpPr txBox="1">
            <a:spLocks/>
          </p:cNvSpPr>
          <p:nvPr/>
        </p:nvSpPr>
        <p:spPr>
          <a:xfrm>
            <a:off x="4282974"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5 LEADERSHIP</a:t>
            </a:r>
          </a:p>
        </p:txBody>
      </p:sp>
    </p:spTree>
    <p:extLst>
      <p:ext uri="{BB962C8B-B14F-4D97-AF65-F5344CB8AC3E}">
        <p14:creationId xmlns:p14="http://schemas.microsoft.com/office/powerpoint/2010/main" val="962429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7" y="1331446"/>
            <a:ext cx="11381568" cy="2908489"/>
          </a:xfrm>
          <a:prstGeom prst="rect">
            <a:avLst/>
          </a:prstGeom>
          <a:noFill/>
        </p:spPr>
        <p:txBody>
          <a:bodyPr wrap="square" rtlCol="0">
            <a:spAutoFit/>
          </a:bodyPr>
          <a:lstStyle/>
          <a:p>
            <a:pPr algn="just">
              <a:spcAft>
                <a:spcPts val="600"/>
              </a:spcAft>
            </a:pPr>
            <a:r>
              <a:rPr lang="fr-FR" sz="2800" b="1" dirty="0">
                <a:solidFill>
                  <a:srgbClr val="0070C0"/>
                </a:solidFill>
              </a:rPr>
              <a:t>5.2 Politique (suite)</a:t>
            </a:r>
          </a:p>
          <a:p>
            <a:pPr algn="just">
              <a:spcAft>
                <a:spcPts val="600"/>
              </a:spcAft>
            </a:pPr>
            <a:r>
              <a:rPr lang="fr-FR" sz="2800" b="1" dirty="0"/>
              <a:t>5.2.3 Rôles, responsabilités et autorités au sein de l’organisme</a:t>
            </a:r>
          </a:p>
          <a:p>
            <a:pPr algn="just">
              <a:spcAft>
                <a:spcPts val="600"/>
              </a:spcAft>
            </a:pPr>
            <a:endParaRPr lang="fr-FR" sz="2800" b="1" dirty="0"/>
          </a:p>
          <a:p>
            <a:pPr algn="just">
              <a:spcAft>
                <a:spcPts val="600"/>
              </a:spcAft>
            </a:pPr>
            <a:r>
              <a:rPr lang="fr-FR" sz="2800" dirty="0"/>
              <a:t>   La direction doit s’assurer que les responsabilités et autorités pour des rôles pertinents sont attribuées, communiquées et comprises au sein de de l’organisme.</a:t>
            </a:r>
          </a:p>
        </p:txBody>
      </p:sp>
      <p:sp>
        <p:nvSpPr>
          <p:cNvPr id="4" name="Titre 1"/>
          <p:cNvSpPr txBox="1">
            <a:spLocks/>
          </p:cNvSpPr>
          <p:nvPr/>
        </p:nvSpPr>
        <p:spPr>
          <a:xfrm>
            <a:off x="4282974"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5 LEADERSHIP</a:t>
            </a:r>
          </a:p>
        </p:txBody>
      </p:sp>
    </p:spTree>
    <p:extLst>
      <p:ext uri="{BB962C8B-B14F-4D97-AF65-F5344CB8AC3E}">
        <p14:creationId xmlns:p14="http://schemas.microsoft.com/office/powerpoint/2010/main" val="335191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7" y="1267054"/>
            <a:ext cx="11381568" cy="4862870"/>
          </a:xfrm>
          <a:prstGeom prst="rect">
            <a:avLst/>
          </a:prstGeom>
          <a:noFill/>
        </p:spPr>
        <p:txBody>
          <a:bodyPr wrap="square" rtlCol="0">
            <a:spAutoFit/>
          </a:bodyPr>
          <a:lstStyle/>
          <a:p>
            <a:pPr algn="just">
              <a:spcAft>
                <a:spcPts val="600"/>
              </a:spcAft>
            </a:pPr>
            <a:r>
              <a:rPr lang="fr-FR" sz="2800" b="1" dirty="0">
                <a:solidFill>
                  <a:srgbClr val="0070C0"/>
                </a:solidFill>
              </a:rPr>
              <a:t>5.2 Politique</a:t>
            </a:r>
          </a:p>
          <a:p>
            <a:pPr algn="just">
              <a:spcAft>
                <a:spcPts val="600"/>
              </a:spcAft>
            </a:pPr>
            <a:r>
              <a:rPr lang="fr-FR" sz="2800" b="1" dirty="0"/>
              <a:t>5.2.3 Rôles, responsabilités et autorités au sein de l’organisme(suite)</a:t>
            </a:r>
          </a:p>
          <a:p>
            <a:pPr algn="just">
              <a:spcAft>
                <a:spcPts val="600"/>
              </a:spcAft>
            </a:pPr>
            <a:r>
              <a:rPr lang="fr-FR" sz="2800" dirty="0"/>
              <a:t>La direction doit attribuer la responsabilité et l’autorité pour:</a:t>
            </a:r>
          </a:p>
          <a:p>
            <a:pPr algn="just">
              <a:spcAft>
                <a:spcPts val="600"/>
              </a:spcAft>
            </a:pPr>
            <a:endParaRPr lang="fr-FR" sz="2800" dirty="0"/>
          </a:p>
          <a:p>
            <a:pPr algn="just">
              <a:spcAft>
                <a:spcPts val="600"/>
              </a:spcAft>
            </a:pPr>
            <a:r>
              <a:rPr lang="fr-FR" sz="2800" dirty="0"/>
              <a:t>a) s’assurer que le système de management de la qualité est conforme aux exigences de la présente Norme internationale;</a:t>
            </a:r>
          </a:p>
          <a:p>
            <a:pPr algn="just">
              <a:spcAft>
                <a:spcPts val="600"/>
              </a:spcAft>
            </a:pPr>
            <a:r>
              <a:rPr lang="fr-FR" sz="2800" dirty="0"/>
              <a:t>b) s’assurer que les processus délivrent les résultats attendus;</a:t>
            </a:r>
          </a:p>
          <a:p>
            <a:pPr algn="just">
              <a:spcAft>
                <a:spcPts val="600"/>
              </a:spcAft>
            </a:pPr>
            <a:r>
              <a:rPr lang="fr-FR" sz="2800" dirty="0"/>
              <a:t>c) rendre compte, en particulier à la direction, de la performance du système de management de la qualité et des opportunités d’amélioration (voir 10.1);</a:t>
            </a:r>
          </a:p>
        </p:txBody>
      </p:sp>
      <p:sp>
        <p:nvSpPr>
          <p:cNvPr id="4" name="Titre 1"/>
          <p:cNvSpPr txBox="1">
            <a:spLocks/>
          </p:cNvSpPr>
          <p:nvPr/>
        </p:nvSpPr>
        <p:spPr>
          <a:xfrm>
            <a:off x="4282974"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5 LEADERSHIP</a:t>
            </a:r>
          </a:p>
        </p:txBody>
      </p:sp>
    </p:spTree>
    <p:extLst>
      <p:ext uri="{BB962C8B-B14F-4D97-AF65-F5344CB8AC3E}">
        <p14:creationId xmlns:p14="http://schemas.microsoft.com/office/powerpoint/2010/main" val="3856644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6" y="1279929"/>
            <a:ext cx="11407325" cy="3794345"/>
          </a:xfrm>
          <a:prstGeom prst="rect">
            <a:avLst/>
          </a:prstGeom>
          <a:noFill/>
        </p:spPr>
        <p:txBody>
          <a:bodyPr wrap="square" rtlCol="0">
            <a:spAutoFit/>
          </a:bodyPr>
          <a:lstStyle/>
          <a:p>
            <a:pPr algn="just">
              <a:spcAft>
                <a:spcPts val="600"/>
              </a:spcAft>
            </a:pPr>
            <a:r>
              <a:rPr lang="fr-FR" sz="2800" b="1" dirty="0">
                <a:solidFill>
                  <a:srgbClr val="0070C0"/>
                </a:solidFill>
              </a:rPr>
              <a:t>5.2 Politique</a:t>
            </a:r>
          </a:p>
          <a:p>
            <a:pPr algn="just">
              <a:spcAft>
                <a:spcPts val="600"/>
              </a:spcAft>
            </a:pPr>
            <a:r>
              <a:rPr lang="fr-FR" sz="2800" b="1" dirty="0"/>
              <a:t>5.2.3 Rôles, responsabilités et autorités au sein de l’organisme(suite)</a:t>
            </a:r>
          </a:p>
          <a:p>
            <a:pPr algn="just">
              <a:spcAft>
                <a:spcPts val="600"/>
              </a:spcAft>
            </a:pPr>
            <a:r>
              <a:rPr lang="fr-FR" sz="2800" dirty="0"/>
              <a:t>d) s’assurer de la promotion de l’orientation client à tous les niveaux de l’organisme;</a:t>
            </a:r>
          </a:p>
          <a:p>
            <a:pPr algn="just">
              <a:spcAft>
                <a:spcPts val="600"/>
              </a:spcAft>
            </a:pPr>
            <a:r>
              <a:rPr lang="fr-FR" sz="2800" dirty="0"/>
              <a:t>e) s’assurer que, lorsque des modifications du système de management de la qualité sont planifiées et mises en œuvre, l’intégrité du système de management de la qualité est maintenue.</a:t>
            </a:r>
          </a:p>
        </p:txBody>
      </p:sp>
      <p:sp>
        <p:nvSpPr>
          <p:cNvPr id="4" name="Titre 1"/>
          <p:cNvSpPr txBox="1">
            <a:spLocks/>
          </p:cNvSpPr>
          <p:nvPr/>
        </p:nvSpPr>
        <p:spPr>
          <a:xfrm>
            <a:off x="4282974"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5 LEADERSHIP</a:t>
            </a:r>
          </a:p>
        </p:txBody>
      </p:sp>
    </p:spTree>
    <p:extLst>
      <p:ext uri="{BB962C8B-B14F-4D97-AF65-F5344CB8AC3E}">
        <p14:creationId xmlns:p14="http://schemas.microsoft.com/office/powerpoint/2010/main" val="197543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6" y="1279929"/>
            <a:ext cx="11407325" cy="4431983"/>
          </a:xfrm>
          <a:prstGeom prst="rect">
            <a:avLst/>
          </a:prstGeom>
          <a:solidFill>
            <a:srgbClr val="FFFF00"/>
          </a:solidFill>
        </p:spPr>
        <p:txBody>
          <a:bodyPr wrap="square" rtlCol="0">
            <a:spAutoFit/>
          </a:bodyPr>
          <a:lstStyle/>
          <a:p>
            <a:pPr algn="just">
              <a:spcAft>
                <a:spcPts val="600"/>
              </a:spcAft>
            </a:pPr>
            <a:r>
              <a:rPr lang="fr-FR" sz="2800" dirty="0"/>
              <a:t>Par quoi se manifeste l’engagement de la direction d’un organisme vis-à-vis du SMQ? </a:t>
            </a:r>
          </a:p>
          <a:p>
            <a:pPr algn="just">
              <a:spcAft>
                <a:spcPts val="600"/>
              </a:spcAft>
            </a:pPr>
            <a:endParaRPr lang="fr-FR" sz="2800" dirty="0"/>
          </a:p>
          <a:p>
            <a:pPr algn="just">
              <a:spcAft>
                <a:spcPts val="600"/>
              </a:spcAft>
            </a:pPr>
            <a:r>
              <a:rPr lang="fr-FR" sz="2800" dirty="0"/>
              <a:t>Comment se manifeste l’orientation client d’un organisme?</a:t>
            </a:r>
          </a:p>
          <a:p>
            <a:pPr algn="just">
              <a:spcAft>
                <a:spcPts val="600"/>
              </a:spcAft>
            </a:pPr>
            <a:endParaRPr lang="fr-FR" sz="2800" dirty="0"/>
          </a:p>
          <a:p>
            <a:pPr algn="just">
              <a:spcAft>
                <a:spcPts val="600"/>
              </a:spcAft>
            </a:pPr>
            <a:r>
              <a:rPr lang="fr-FR" sz="2800" dirty="0"/>
              <a:t>A quels critères doit répondre la politique qualité d’un organisme?</a:t>
            </a:r>
          </a:p>
          <a:p>
            <a:pPr algn="just">
              <a:spcAft>
                <a:spcPts val="600"/>
              </a:spcAft>
            </a:pPr>
            <a:endParaRPr lang="fr-FR" sz="2800" dirty="0"/>
          </a:p>
          <a:p>
            <a:pPr algn="just">
              <a:spcAft>
                <a:spcPts val="600"/>
              </a:spcAft>
            </a:pPr>
            <a:r>
              <a:rPr lang="fr-FR" sz="2800" dirty="0"/>
              <a:t>Quels sont les taches particulières relatives au SMQ que l’organisme doit identifier et attribuer? </a:t>
            </a:r>
          </a:p>
        </p:txBody>
      </p:sp>
      <p:sp>
        <p:nvSpPr>
          <p:cNvPr id="4" name="Titre 1"/>
          <p:cNvSpPr txBox="1">
            <a:spLocks/>
          </p:cNvSpPr>
          <p:nvPr/>
        </p:nvSpPr>
        <p:spPr>
          <a:xfrm>
            <a:off x="338206" y="541923"/>
            <a:ext cx="2889736" cy="592396"/>
          </a:xfrm>
          <a:prstGeom prst="rect">
            <a:avLst/>
          </a:prstGeom>
          <a:solidFill>
            <a:srgbClr val="FFFF00"/>
          </a:solidFill>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u="sng" cap="none" dirty="0">
                <a:solidFill>
                  <a:schemeClr val="accent1">
                    <a:lumMod val="75000"/>
                  </a:schemeClr>
                </a:solidFill>
              </a:rPr>
              <a:t>Quiz </a:t>
            </a:r>
            <a:r>
              <a:rPr lang="fr-FR" sz="3600" b="1" u="sng" cap="none" dirty="0" err="1">
                <a:solidFill>
                  <a:schemeClr val="accent1">
                    <a:lumMod val="75000"/>
                  </a:schemeClr>
                </a:solidFill>
              </a:rPr>
              <a:t>Chap</a:t>
            </a:r>
            <a:r>
              <a:rPr lang="fr-FR" sz="3600" b="1" u="sng" cap="none" dirty="0">
                <a:solidFill>
                  <a:schemeClr val="accent1">
                    <a:lumMod val="75000"/>
                  </a:schemeClr>
                </a:solidFill>
              </a:rPr>
              <a:t> 5</a:t>
            </a:r>
          </a:p>
        </p:txBody>
      </p:sp>
    </p:spTree>
    <p:extLst>
      <p:ext uri="{BB962C8B-B14F-4D97-AF65-F5344CB8AC3E}">
        <p14:creationId xmlns:p14="http://schemas.microsoft.com/office/powerpoint/2010/main" val="1651479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3843560" y="53295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6 PLANIFICATION </a:t>
            </a:r>
          </a:p>
        </p:txBody>
      </p:sp>
      <p:sp>
        <p:nvSpPr>
          <p:cNvPr id="3" name="ZoneTexte 2"/>
          <p:cNvSpPr txBox="1"/>
          <p:nvPr/>
        </p:nvSpPr>
        <p:spPr>
          <a:xfrm>
            <a:off x="351086" y="1254174"/>
            <a:ext cx="11381568" cy="4785926"/>
          </a:xfrm>
          <a:prstGeom prst="rect">
            <a:avLst/>
          </a:prstGeom>
          <a:noFill/>
        </p:spPr>
        <p:txBody>
          <a:bodyPr wrap="square" rtlCol="0">
            <a:spAutoFit/>
          </a:bodyPr>
          <a:lstStyle/>
          <a:p>
            <a:pPr algn="just">
              <a:spcAft>
                <a:spcPts val="600"/>
              </a:spcAft>
            </a:pPr>
            <a:r>
              <a:rPr lang="fr-FR" sz="2800" b="1" dirty="0">
                <a:solidFill>
                  <a:srgbClr val="0070C0"/>
                </a:solidFill>
              </a:rPr>
              <a:t>6.1 Actions à mettre en œuvre face aux risques et opportunités</a:t>
            </a:r>
          </a:p>
          <a:p>
            <a:pPr algn="just">
              <a:spcAft>
                <a:spcPts val="600"/>
              </a:spcAft>
            </a:pPr>
            <a:r>
              <a:rPr lang="fr-FR" sz="2800" b="1" dirty="0"/>
              <a:t>    6.1.1 </a:t>
            </a:r>
            <a:r>
              <a:rPr lang="fr-FR" sz="2800" dirty="0"/>
              <a:t>Dans le cadre de la planification de son système de management de la qualité, l’organisme doit tenir compte des enjeux mentionnés en 4.1 et des exigences mentionnées en 4.2 et déterminer les risques  et opportunités qu’il est nécessaire de prendre en compte pour:</a:t>
            </a:r>
          </a:p>
          <a:p>
            <a:pPr algn="just">
              <a:spcAft>
                <a:spcPts val="600"/>
              </a:spcAft>
            </a:pPr>
            <a:r>
              <a:rPr lang="fr-FR" sz="2800" dirty="0"/>
              <a:t>a) donner l’assurance que le système de management de la qualité peut atteindre le ou les résultats escomptés;</a:t>
            </a:r>
          </a:p>
          <a:p>
            <a:pPr algn="just">
              <a:spcAft>
                <a:spcPts val="600"/>
              </a:spcAft>
            </a:pPr>
            <a:r>
              <a:rPr lang="fr-FR" sz="2800" dirty="0"/>
              <a:t>b) accroître les effets souhaitables;</a:t>
            </a:r>
          </a:p>
          <a:p>
            <a:pPr algn="just">
              <a:spcAft>
                <a:spcPts val="600"/>
              </a:spcAft>
            </a:pPr>
            <a:r>
              <a:rPr lang="fr-FR" sz="2800" dirty="0"/>
              <a:t>c) prévenir ou réduire les effets indésirables; et</a:t>
            </a:r>
          </a:p>
          <a:p>
            <a:pPr algn="just">
              <a:spcAft>
                <a:spcPts val="600"/>
              </a:spcAft>
            </a:pPr>
            <a:r>
              <a:rPr lang="fr-FR" sz="2800" dirty="0"/>
              <a:t>d) s’améliorer.</a:t>
            </a:r>
          </a:p>
        </p:txBody>
      </p:sp>
    </p:spTree>
    <p:extLst>
      <p:ext uri="{BB962C8B-B14F-4D97-AF65-F5344CB8AC3E}">
        <p14:creationId xmlns:p14="http://schemas.microsoft.com/office/powerpoint/2010/main" val="209187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5" y="1261699"/>
            <a:ext cx="11420205" cy="5293757"/>
          </a:xfrm>
          <a:prstGeom prst="rect">
            <a:avLst/>
          </a:prstGeom>
          <a:noFill/>
        </p:spPr>
        <p:txBody>
          <a:bodyPr wrap="square" rtlCol="0">
            <a:spAutoFit/>
          </a:bodyPr>
          <a:lstStyle/>
          <a:p>
            <a:pPr algn="just">
              <a:spcAft>
                <a:spcPts val="600"/>
              </a:spcAft>
            </a:pPr>
            <a:r>
              <a:rPr lang="fr-FR" sz="2800" b="1" dirty="0">
                <a:solidFill>
                  <a:srgbClr val="0070C0"/>
                </a:solidFill>
              </a:rPr>
              <a:t>6.1 Actions à mettre en œuvre face aux risques et opportunités (suite)</a:t>
            </a:r>
          </a:p>
          <a:p>
            <a:pPr algn="just">
              <a:spcAft>
                <a:spcPts val="600"/>
              </a:spcAft>
            </a:pPr>
            <a:r>
              <a:rPr lang="fr-FR" sz="2800" b="1" dirty="0"/>
              <a:t>    6.1.2 </a:t>
            </a:r>
            <a:r>
              <a:rPr lang="fr-FR" sz="2800" dirty="0"/>
              <a:t>L’organisme doit planifier:</a:t>
            </a:r>
          </a:p>
          <a:p>
            <a:pPr algn="just">
              <a:spcAft>
                <a:spcPts val="600"/>
              </a:spcAft>
            </a:pPr>
            <a:r>
              <a:rPr lang="fr-FR" sz="2800" dirty="0"/>
              <a:t>a) les actions à mettre en œuvre face aux risques et opportunités; et</a:t>
            </a:r>
          </a:p>
          <a:p>
            <a:pPr algn="just">
              <a:spcAft>
                <a:spcPts val="600"/>
              </a:spcAft>
            </a:pPr>
            <a:r>
              <a:rPr lang="fr-FR" sz="2800" dirty="0"/>
              <a:t>b) comment</a:t>
            </a:r>
          </a:p>
          <a:p>
            <a:pPr algn="just">
              <a:spcAft>
                <a:spcPts val="600"/>
              </a:spcAft>
            </a:pPr>
            <a:r>
              <a:rPr lang="fr-FR" sz="2800" dirty="0"/>
              <a:t>           1) intégrer et mettre en œuvre ces actions au sein des processus du système de management de la qualité (voir 4.4); et</a:t>
            </a:r>
          </a:p>
          <a:p>
            <a:pPr algn="just">
              <a:spcAft>
                <a:spcPts val="600"/>
              </a:spcAft>
            </a:pPr>
            <a:r>
              <a:rPr lang="fr-FR" sz="2800" dirty="0"/>
              <a:t>           2) évaluer l’efficacité de ces actions.</a:t>
            </a:r>
          </a:p>
          <a:p>
            <a:pPr algn="just">
              <a:spcAft>
                <a:spcPts val="600"/>
              </a:spcAft>
            </a:pPr>
            <a:r>
              <a:rPr lang="fr-FR" sz="2800" dirty="0"/>
              <a:t>Les actions mises en œuvre face aux risques et opportunités doivent être proportionnelles à l’impact potentiel sur la conformité des produits et des services.</a:t>
            </a:r>
          </a:p>
        </p:txBody>
      </p:sp>
      <p:sp>
        <p:nvSpPr>
          <p:cNvPr id="4" name="Titre 1"/>
          <p:cNvSpPr txBox="1">
            <a:spLocks/>
          </p:cNvSpPr>
          <p:nvPr/>
        </p:nvSpPr>
        <p:spPr>
          <a:xfrm>
            <a:off x="3843560" y="53295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6 PLANIFICATION </a:t>
            </a:r>
          </a:p>
        </p:txBody>
      </p:sp>
    </p:spTree>
    <p:extLst>
      <p:ext uri="{BB962C8B-B14F-4D97-AF65-F5344CB8AC3E}">
        <p14:creationId xmlns:p14="http://schemas.microsoft.com/office/powerpoint/2010/main" val="248946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51086" y="1269224"/>
            <a:ext cx="11394446" cy="5493812"/>
          </a:xfrm>
          <a:prstGeom prst="rect">
            <a:avLst/>
          </a:prstGeom>
          <a:noFill/>
        </p:spPr>
        <p:txBody>
          <a:bodyPr wrap="square" rtlCol="0">
            <a:spAutoFit/>
          </a:bodyPr>
          <a:lstStyle/>
          <a:p>
            <a:pPr algn="just">
              <a:spcAft>
                <a:spcPts val="600"/>
              </a:spcAft>
            </a:pPr>
            <a:r>
              <a:rPr lang="fr-FR" sz="2800" b="1" dirty="0">
                <a:solidFill>
                  <a:srgbClr val="0070C0"/>
                </a:solidFill>
              </a:rPr>
              <a:t>6.1 Actions à mettre en œuvre face aux risques et opportunités (suite)</a:t>
            </a:r>
          </a:p>
          <a:p>
            <a:pPr algn="just">
              <a:spcAft>
                <a:spcPts val="600"/>
              </a:spcAft>
            </a:pPr>
            <a:r>
              <a:rPr lang="fr-FR" sz="2800" b="1" dirty="0"/>
              <a:t>    6.1.2 ( suite)</a:t>
            </a:r>
          </a:p>
          <a:p>
            <a:pPr algn="just">
              <a:spcAft>
                <a:spcPts val="600"/>
              </a:spcAft>
            </a:pPr>
            <a:r>
              <a:rPr lang="fr-FR" sz="2800" u="sng" dirty="0"/>
              <a:t>NOTE 1 </a:t>
            </a:r>
            <a:r>
              <a:rPr lang="fr-FR" sz="2800" dirty="0"/>
              <a:t>Les options face aux risques peuvent comprendre: éviter le risque, prendre le risque afin de saisir une opportunité, éliminer la source du risque, modifier la probabilité d’apparition ou les conséquences, partager le risque ou maintenir le risque sur la base d’une décision éclairée.</a:t>
            </a:r>
          </a:p>
          <a:p>
            <a:pPr algn="just">
              <a:spcAft>
                <a:spcPts val="600"/>
              </a:spcAft>
            </a:pPr>
            <a:r>
              <a:rPr lang="fr-FR" sz="2800" u="sng" dirty="0"/>
              <a:t>NOTE 2 </a:t>
            </a:r>
            <a:r>
              <a:rPr lang="fr-FR" sz="2800" dirty="0"/>
              <a:t>Les opportunités peuvent conduire à l’adoption de nouvelles pratiques, au lancement de nouveaux produits, à l’ouverture à de nouveaux marchés, à la conquête de nouveaux clients, à l’instauration de partenariats, à l’utilisation d’une nouvelle technologie et d’autres possibilités souhaitables et viables de répondre aux besoins de l’organisme ou de ses clients.</a:t>
            </a:r>
            <a:endParaRPr lang="fr-FR" sz="2400" dirty="0"/>
          </a:p>
        </p:txBody>
      </p:sp>
      <p:sp>
        <p:nvSpPr>
          <p:cNvPr id="4" name="Titre 1"/>
          <p:cNvSpPr txBox="1">
            <a:spLocks/>
          </p:cNvSpPr>
          <p:nvPr/>
        </p:nvSpPr>
        <p:spPr>
          <a:xfrm>
            <a:off x="3843560" y="53295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6 PLANIFICATION </a:t>
            </a:r>
          </a:p>
        </p:txBody>
      </p:sp>
    </p:spTree>
    <p:extLst>
      <p:ext uri="{BB962C8B-B14F-4D97-AF65-F5344CB8AC3E}">
        <p14:creationId xmlns:p14="http://schemas.microsoft.com/office/powerpoint/2010/main" val="38434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5" y="1256344"/>
            <a:ext cx="11420205" cy="3416320"/>
          </a:xfrm>
          <a:prstGeom prst="rect">
            <a:avLst/>
          </a:prstGeom>
          <a:noFill/>
        </p:spPr>
        <p:txBody>
          <a:bodyPr wrap="square" rtlCol="0">
            <a:spAutoFit/>
          </a:bodyPr>
          <a:lstStyle/>
          <a:p>
            <a:pPr algn="just">
              <a:spcAft>
                <a:spcPts val="600"/>
              </a:spcAft>
            </a:pPr>
            <a:r>
              <a:rPr lang="fr-FR" sz="2800" b="1" dirty="0">
                <a:solidFill>
                  <a:srgbClr val="0070C0"/>
                </a:solidFill>
              </a:rPr>
              <a:t>6.2 Objectifs qualité et planification des actions pour les atteindre</a:t>
            </a:r>
            <a:r>
              <a:rPr lang="fr-FR" sz="2800" b="1" dirty="0"/>
              <a:t>    6.2.1 </a:t>
            </a:r>
            <a:r>
              <a:rPr lang="fr-FR" sz="2800" dirty="0"/>
              <a:t>L’organisme doit établir des objectifs qualité, aux fonctions, niveaux et processus concernés, nécessaires au système de management de la qualité.</a:t>
            </a:r>
          </a:p>
          <a:p>
            <a:pPr algn="just">
              <a:spcAft>
                <a:spcPts val="600"/>
              </a:spcAft>
            </a:pPr>
            <a:r>
              <a:rPr lang="fr-FR" sz="2800" dirty="0"/>
              <a:t>Les objectifs qualité doivent:</a:t>
            </a:r>
          </a:p>
          <a:p>
            <a:pPr algn="just">
              <a:spcAft>
                <a:spcPts val="600"/>
              </a:spcAft>
            </a:pPr>
            <a:r>
              <a:rPr lang="fr-FR" sz="2800" dirty="0"/>
              <a:t>a) être en cohérence avec la politique qualité;</a:t>
            </a:r>
          </a:p>
          <a:p>
            <a:pPr algn="just">
              <a:spcAft>
                <a:spcPts val="600"/>
              </a:spcAft>
            </a:pPr>
            <a:r>
              <a:rPr lang="fr-FR" sz="2800" dirty="0"/>
              <a:t>b) être mesurables;</a:t>
            </a:r>
          </a:p>
          <a:p>
            <a:pPr algn="just">
              <a:spcAft>
                <a:spcPts val="600"/>
              </a:spcAft>
            </a:pPr>
            <a:r>
              <a:rPr lang="fr-FR" sz="2800" dirty="0"/>
              <a:t>c) tenir compte des exigences applicables;</a:t>
            </a:r>
          </a:p>
        </p:txBody>
      </p:sp>
      <p:sp>
        <p:nvSpPr>
          <p:cNvPr id="4" name="Titre 1"/>
          <p:cNvSpPr txBox="1">
            <a:spLocks/>
          </p:cNvSpPr>
          <p:nvPr/>
        </p:nvSpPr>
        <p:spPr>
          <a:xfrm>
            <a:off x="3843560" y="53295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6 PLANIFICATION </a:t>
            </a:r>
          </a:p>
        </p:txBody>
      </p:sp>
    </p:spTree>
    <p:extLst>
      <p:ext uri="{BB962C8B-B14F-4D97-AF65-F5344CB8AC3E}">
        <p14:creationId xmlns:p14="http://schemas.microsoft.com/office/powerpoint/2010/main" val="332748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5" y="1256344"/>
            <a:ext cx="11420205" cy="4862870"/>
          </a:xfrm>
          <a:prstGeom prst="rect">
            <a:avLst/>
          </a:prstGeom>
          <a:noFill/>
        </p:spPr>
        <p:txBody>
          <a:bodyPr wrap="square" rtlCol="0">
            <a:spAutoFit/>
          </a:bodyPr>
          <a:lstStyle/>
          <a:p>
            <a:pPr algn="just">
              <a:spcAft>
                <a:spcPts val="600"/>
              </a:spcAft>
            </a:pPr>
            <a:r>
              <a:rPr lang="fr-FR" sz="2800" b="1" dirty="0">
                <a:solidFill>
                  <a:srgbClr val="0070C0"/>
                </a:solidFill>
              </a:rPr>
              <a:t>6.2 Objectifs qualité et planification des actions pour les atteindre</a:t>
            </a:r>
            <a:r>
              <a:rPr lang="fr-FR" sz="2800" b="1" dirty="0"/>
              <a:t>    6.2.1(suite)</a:t>
            </a:r>
          </a:p>
          <a:p>
            <a:pPr algn="just">
              <a:spcAft>
                <a:spcPts val="600"/>
              </a:spcAft>
            </a:pPr>
            <a:r>
              <a:rPr lang="fr-FR" sz="2800" dirty="0"/>
              <a:t>d) être pertinents pour la conformité des produits et des services et l’amélioration de la satisfaction du client;</a:t>
            </a:r>
          </a:p>
          <a:p>
            <a:pPr algn="just">
              <a:spcAft>
                <a:spcPts val="600"/>
              </a:spcAft>
            </a:pPr>
            <a:r>
              <a:rPr lang="fr-FR" sz="2800" dirty="0"/>
              <a:t>e) être surveillés;</a:t>
            </a:r>
          </a:p>
          <a:p>
            <a:pPr algn="just">
              <a:spcAft>
                <a:spcPts val="600"/>
              </a:spcAft>
            </a:pPr>
            <a:r>
              <a:rPr lang="fr-FR" sz="2800" dirty="0"/>
              <a:t>f) être communiqués; et</a:t>
            </a:r>
          </a:p>
          <a:p>
            <a:pPr algn="just">
              <a:spcAft>
                <a:spcPts val="600"/>
              </a:spcAft>
            </a:pPr>
            <a:r>
              <a:rPr lang="fr-FR" sz="2800" dirty="0"/>
              <a:t>g) être mis à jour en tant que de besoin.</a:t>
            </a:r>
            <a:endParaRPr lang="fr-FR" sz="2800" b="1" dirty="0"/>
          </a:p>
          <a:p>
            <a:pPr algn="just">
              <a:spcAft>
                <a:spcPts val="600"/>
              </a:spcAft>
            </a:pPr>
            <a:endParaRPr lang="fr-FR" sz="2800" dirty="0"/>
          </a:p>
          <a:p>
            <a:pPr algn="just">
              <a:spcAft>
                <a:spcPts val="600"/>
              </a:spcAft>
            </a:pPr>
            <a:r>
              <a:rPr lang="fr-FR" sz="2800" dirty="0"/>
              <a:t>L’organisme doit tenir à jour des informations documentées sur les objectifs qualité.</a:t>
            </a:r>
          </a:p>
        </p:txBody>
      </p:sp>
      <p:sp>
        <p:nvSpPr>
          <p:cNvPr id="4" name="Titre 1"/>
          <p:cNvSpPr txBox="1">
            <a:spLocks/>
          </p:cNvSpPr>
          <p:nvPr/>
        </p:nvSpPr>
        <p:spPr>
          <a:xfrm>
            <a:off x="3843560" y="53295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6 PLANIFICATION </a:t>
            </a:r>
          </a:p>
        </p:txBody>
      </p:sp>
    </p:spTree>
    <p:extLst>
      <p:ext uri="{BB962C8B-B14F-4D97-AF65-F5344CB8AC3E}">
        <p14:creationId xmlns:p14="http://schemas.microsoft.com/office/powerpoint/2010/main" val="87530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3964" y="1251784"/>
            <a:ext cx="11381567" cy="4431983"/>
          </a:xfrm>
          <a:prstGeom prst="rect">
            <a:avLst/>
          </a:prstGeom>
          <a:noFill/>
        </p:spPr>
        <p:txBody>
          <a:bodyPr wrap="square" rtlCol="0">
            <a:spAutoFit/>
          </a:bodyPr>
          <a:lstStyle/>
          <a:p>
            <a:pPr algn="just">
              <a:spcAft>
                <a:spcPts val="600"/>
              </a:spcAft>
            </a:pPr>
            <a:r>
              <a:rPr lang="fr-FR" sz="2800" b="1" dirty="0">
                <a:solidFill>
                  <a:srgbClr val="0070C0"/>
                </a:solidFill>
              </a:rPr>
              <a:t>6.2 Objectifs qualité et planification des actions pour les atteindre</a:t>
            </a:r>
            <a:r>
              <a:rPr lang="fr-FR" sz="2800" b="1" dirty="0"/>
              <a:t>    6.2.2 </a:t>
            </a:r>
            <a:r>
              <a:rPr lang="fr-FR" sz="2800" dirty="0"/>
              <a:t>Lorsque l’organisme planifie la façon dont ses objectifs qualité seront atteints, il doit déterminer:</a:t>
            </a:r>
          </a:p>
          <a:p>
            <a:pPr algn="just">
              <a:spcAft>
                <a:spcPts val="600"/>
              </a:spcAft>
            </a:pPr>
            <a:endParaRPr lang="fr-FR" sz="2800" dirty="0"/>
          </a:p>
          <a:p>
            <a:pPr algn="just">
              <a:spcAft>
                <a:spcPts val="600"/>
              </a:spcAft>
            </a:pPr>
            <a:r>
              <a:rPr lang="fr-FR" sz="2800" dirty="0"/>
              <a:t>a) ce qui sera fait;</a:t>
            </a:r>
          </a:p>
          <a:p>
            <a:pPr algn="just">
              <a:spcAft>
                <a:spcPts val="600"/>
              </a:spcAft>
            </a:pPr>
            <a:r>
              <a:rPr lang="fr-FR" sz="2800" dirty="0"/>
              <a:t>b) quelles ressources seront nécessaires;</a:t>
            </a:r>
          </a:p>
          <a:p>
            <a:pPr algn="just">
              <a:spcAft>
                <a:spcPts val="600"/>
              </a:spcAft>
            </a:pPr>
            <a:r>
              <a:rPr lang="fr-FR" sz="2800" dirty="0"/>
              <a:t>c) qui sera responsable;</a:t>
            </a:r>
          </a:p>
          <a:p>
            <a:pPr algn="just">
              <a:spcAft>
                <a:spcPts val="600"/>
              </a:spcAft>
            </a:pPr>
            <a:r>
              <a:rPr lang="fr-FR" sz="2800" dirty="0"/>
              <a:t>d) les échéances; et</a:t>
            </a:r>
          </a:p>
          <a:p>
            <a:pPr algn="just">
              <a:spcAft>
                <a:spcPts val="600"/>
              </a:spcAft>
            </a:pPr>
            <a:r>
              <a:rPr lang="fr-FR" sz="2800" dirty="0"/>
              <a:t>e) comment les résultats seront évalués.</a:t>
            </a:r>
          </a:p>
        </p:txBody>
      </p:sp>
      <p:sp>
        <p:nvSpPr>
          <p:cNvPr id="4" name="Titre 1"/>
          <p:cNvSpPr txBox="1">
            <a:spLocks/>
          </p:cNvSpPr>
          <p:nvPr/>
        </p:nvSpPr>
        <p:spPr>
          <a:xfrm>
            <a:off x="3843560" y="53295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6 PLANIFICATION </a:t>
            </a:r>
          </a:p>
        </p:txBody>
      </p:sp>
    </p:spTree>
    <p:extLst>
      <p:ext uri="{BB962C8B-B14F-4D97-AF65-F5344CB8AC3E}">
        <p14:creationId xmlns:p14="http://schemas.microsoft.com/office/powerpoint/2010/main" val="11203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5327" y="1251786"/>
            <a:ext cx="11394447" cy="4939814"/>
          </a:xfrm>
          <a:prstGeom prst="rect">
            <a:avLst/>
          </a:prstGeom>
          <a:noFill/>
        </p:spPr>
        <p:txBody>
          <a:bodyPr wrap="square" rtlCol="0">
            <a:spAutoFit/>
          </a:bodyPr>
          <a:lstStyle/>
          <a:p>
            <a:pPr algn="just">
              <a:spcAft>
                <a:spcPts val="600"/>
              </a:spcAft>
            </a:pPr>
            <a:r>
              <a:rPr lang="fr-FR" sz="2800" b="1" dirty="0">
                <a:solidFill>
                  <a:srgbClr val="0070C0"/>
                </a:solidFill>
              </a:rPr>
              <a:t>6.3 Planification des modifications</a:t>
            </a:r>
          </a:p>
          <a:p>
            <a:pPr algn="just">
              <a:spcAft>
                <a:spcPts val="600"/>
              </a:spcAft>
            </a:pPr>
            <a:r>
              <a:rPr lang="fr-FR" sz="2800" dirty="0"/>
              <a:t>Lorsque l’organisme détermine le besoin de modifier le système de management de la qualité, les modifications doivent être réalisées de façon planifiée (voir 4.4).</a:t>
            </a:r>
          </a:p>
          <a:p>
            <a:pPr algn="just">
              <a:spcAft>
                <a:spcPts val="600"/>
              </a:spcAft>
            </a:pPr>
            <a:r>
              <a:rPr lang="fr-FR" sz="2800" dirty="0"/>
              <a:t>L’organisme doit prendre en compte:</a:t>
            </a:r>
          </a:p>
          <a:p>
            <a:pPr algn="just">
              <a:spcAft>
                <a:spcPts val="600"/>
              </a:spcAft>
            </a:pPr>
            <a:endParaRPr lang="fr-FR" sz="2800" dirty="0"/>
          </a:p>
          <a:p>
            <a:pPr algn="just">
              <a:spcAft>
                <a:spcPts val="600"/>
              </a:spcAft>
            </a:pPr>
            <a:r>
              <a:rPr lang="fr-FR" sz="2800" dirty="0"/>
              <a:t>a) l’objectif des modifications et leurs conséquences possibles;</a:t>
            </a:r>
          </a:p>
          <a:p>
            <a:pPr algn="just">
              <a:spcAft>
                <a:spcPts val="600"/>
              </a:spcAft>
            </a:pPr>
            <a:r>
              <a:rPr lang="fr-FR" sz="2800" dirty="0"/>
              <a:t>b) l’intégrité du système de management de la qualité;</a:t>
            </a:r>
          </a:p>
          <a:p>
            <a:pPr algn="just">
              <a:spcAft>
                <a:spcPts val="600"/>
              </a:spcAft>
            </a:pPr>
            <a:r>
              <a:rPr lang="fr-FR" sz="2800" dirty="0"/>
              <a:t>c) la disponibilité des ressources;</a:t>
            </a:r>
          </a:p>
          <a:p>
            <a:pPr algn="just">
              <a:spcAft>
                <a:spcPts val="600"/>
              </a:spcAft>
            </a:pPr>
            <a:r>
              <a:rPr lang="fr-FR" sz="2800" dirty="0"/>
              <a:t>d) l’attribution ou la réattribution des responsabilités et autorités.</a:t>
            </a:r>
          </a:p>
        </p:txBody>
      </p:sp>
      <p:sp>
        <p:nvSpPr>
          <p:cNvPr id="4" name="Titre 1"/>
          <p:cNvSpPr txBox="1">
            <a:spLocks/>
          </p:cNvSpPr>
          <p:nvPr/>
        </p:nvSpPr>
        <p:spPr>
          <a:xfrm>
            <a:off x="3843560" y="53295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6 PLANIFICATION </a:t>
            </a:r>
          </a:p>
        </p:txBody>
      </p:sp>
    </p:spTree>
    <p:extLst>
      <p:ext uri="{BB962C8B-B14F-4D97-AF65-F5344CB8AC3E}">
        <p14:creationId xmlns:p14="http://schemas.microsoft.com/office/powerpoint/2010/main" val="321479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3843560" y="532957"/>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Résumé</a:t>
            </a:r>
          </a:p>
        </p:txBody>
      </p:sp>
      <p:pic>
        <p:nvPicPr>
          <p:cNvPr id="2" name="Image 1"/>
          <p:cNvPicPr>
            <a:picLocks noChangeAspect="1"/>
          </p:cNvPicPr>
          <p:nvPr/>
        </p:nvPicPr>
        <p:blipFill rotWithShape="1">
          <a:blip r:embed="rId2"/>
          <a:srcRect l="29801" t="37268" r="31074" b="25621"/>
          <a:stretch/>
        </p:blipFill>
        <p:spPr>
          <a:xfrm>
            <a:off x="1094740" y="1229360"/>
            <a:ext cx="9616410" cy="5130800"/>
          </a:xfrm>
          <a:prstGeom prst="rect">
            <a:avLst/>
          </a:prstGeom>
          <a:ln w="28575">
            <a:solidFill>
              <a:schemeClr val="tx1"/>
            </a:solidFill>
          </a:ln>
        </p:spPr>
      </p:pic>
    </p:spTree>
    <p:extLst>
      <p:ext uri="{BB962C8B-B14F-4D97-AF65-F5344CB8AC3E}">
        <p14:creationId xmlns:p14="http://schemas.microsoft.com/office/powerpoint/2010/main" val="104454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399319" y="563437"/>
            <a:ext cx="3368449" cy="615123"/>
          </a:xfrm>
          <a:prstGeom prst="rect">
            <a:avLst/>
          </a:prstGeom>
          <a:solidFill>
            <a:srgbClr val="FFFF00"/>
          </a:solidFill>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Quiz </a:t>
            </a:r>
            <a:r>
              <a:rPr lang="fr-FR" sz="3600" b="1" cap="none" dirty="0" err="1">
                <a:solidFill>
                  <a:schemeClr val="accent1">
                    <a:lumMod val="75000"/>
                  </a:schemeClr>
                </a:solidFill>
              </a:rPr>
              <a:t>Chap</a:t>
            </a:r>
            <a:r>
              <a:rPr lang="fr-FR" sz="3600" b="1" cap="none" dirty="0">
                <a:solidFill>
                  <a:schemeClr val="accent1">
                    <a:lumMod val="75000"/>
                  </a:schemeClr>
                </a:solidFill>
              </a:rPr>
              <a:t> 6</a:t>
            </a:r>
          </a:p>
        </p:txBody>
      </p:sp>
      <p:sp>
        <p:nvSpPr>
          <p:cNvPr id="3" name="Rectangle 2"/>
          <p:cNvSpPr/>
          <p:nvPr/>
        </p:nvSpPr>
        <p:spPr>
          <a:xfrm>
            <a:off x="399320" y="1449755"/>
            <a:ext cx="11548840" cy="2554545"/>
          </a:xfrm>
          <a:prstGeom prst="rect">
            <a:avLst/>
          </a:prstGeom>
          <a:solidFill>
            <a:srgbClr val="FFFF00"/>
          </a:solidFill>
        </p:spPr>
        <p:txBody>
          <a:bodyPr wrap="square">
            <a:spAutoFit/>
          </a:bodyPr>
          <a:lstStyle/>
          <a:p>
            <a:r>
              <a:rPr lang="fr-FR" sz="2000" dirty="0"/>
              <a:t>Quels sont les risques et les opportunités que l’organisme doit prendre en compte?</a:t>
            </a:r>
          </a:p>
          <a:p>
            <a:endParaRPr lang="fr-FR" sz="2000" dirty="0"/>
          </a:p>
          <a:p>
            <a:r>
              <a:rPr lang="fr-FR" sz="2000" dirty="0"/>
              <a:t>Quels sont les critères aux quels doivent répondre les objectifs? </a:t>
            </a:r>
          </a:p>
          <a:p>
            <a:endParaRPr lang="fr-FR" sz="2000" dirty="0"/>
          </a:p>
          <a:p>
            <a:r>
              <a:rPr lang="fr-FR" sz="2000" dirty="0"/>
              <a:t>Une fois les objectifs sont définis quels sont les obligations de l’organisme vis-à-vis de ces objectifs? </a:t>
            </a:r>
          </a:p>
          <a:p>
            <a:endParaRPr lang="fr-FR" sz="2000" dirty="0"/>
          </a:p>
          <a:p>
            <a:r>
              <a:rPr lang="fr-FR" sz="2000" dirty="0"/>
              <a:t>Lorsque l’organisme décide de porter une modification à son SMQ, quels sont les aspects qui doivent être pris en compte? </a:t>
            </a:r>
          </a:p>
        </p:txBody>
      </p:sp>
    </p:spTree>
    <p:extLst>
      <p:ext uri="{BB962C8B-B14F-4D97-AF65-F5344CB8AC3E}">
        <p14:creationId xmlns:p14="http://schemas.microsoft.com/office/powerpoint/2010/main" val="179683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
        <p:nvSpPr>
          <p:cNvPr id="3" name="ZoneTexte 2"/>
          <p:cNvSpPr txBox="1"/>
          <p:nvPr/>
        </p:nvSpPr>
        <p:spPr>
          <a:xfrm>
            <a:off x="351086" y="1228418"/>
            <a:ext cx="11381568" cy="4431983"/>
          </a:xfrm>
          <a:prstGeom prst="rect">
            <a:avLst/>
          </a:prstGeom>
          <a:noFill/>
        </p:spPr>
        <p:txBody>
          <a:bodyPr wrap="square" rtlCol="0">
            <a:spAutoFit/>
          </a:bodyPr>
          <a:lstStyle/>
          <a:p>
            <a:pPr algn="just">
              <a:spcAft>
                <a:spcPts val="600"/>
              </a:spcAft>
            </a:pPr>
            <a:r>
              <a:rPr lang="fr-FR" sz="2800" b="1" dirty="0">
                <a:solidFill>
                  <a:srgbClr val="0070C0"/>
                </a:solidFill>
              </a:rPr>
              <a:t>7.1 Ressources</a:t>
            </a:r>
          </a:p>
          <a:p>
            <a:pPr algn="just">
              <a:spcAft>
                <a:spcPts val="600"/>
              </a:spcAft>
            </a:pPr>
            <a:r>
              <a:rPr lang="fr-FR" sz="2800" b="1" dirty="0"/>
              <a:t>7.1.1 Généralités</a:t>
            </a:r>
          </a:p>
          <a:p>
            <a:pPr algn="just">
              <a:spcAft>
                <a:spcPts val="600"/>
              </a:spcAft>
            </a:pPr>
            <a:r>
              <a:rPr lang="fr-FR" sz="2800" dirty="0"/>
              <a:t>L’organisme doit identifier et fournir les ressources nécessaires à l’établissement, la mise en œuvre, la mise à jour et l’amélioration du système de management de la qualité.</a:t>
            </a:r>
          </a:p>
          <a:p>
            <a:pPr algn="just">
              <a:spcAft>
                <a:spcPts val="600"/>
              </a:spcAft>
            </a:pPr>
            <a:endParaRPr lang="fr-FR" sz="2800" dirty="0"/>
          </a:p>
          <a:p>
            <a:pPr algn="just">
              <a:spcAft>
                <a:spcPts val="600"/>
              </a:spcAft>
            </a:pPr>
            <a:r>
              <a:rPr lang="fr-FR" sz="2800" dirty="0"/>
              <a:t>L’organisme doit prendre en compte:</a:t>
            </a:r>
          </a:p>
          <a:p>
            <a:pPr algn="just">
              <a:spcAft>
                <a:spcPts val="600"/>
              </a:spcAft>
            </a:pPr>
            <a:r>
              <a:rPr lang="fr-FR" sz="2800" dirty="0"/>
              <a:t>a) les capacités et les contraintes des ressources internes existantes;</a:t>
            </a:r>
          </a:p>
          <a:p>
            <a:pPr algn="just">
              <a:spcAft>
                <a:spcPts val="600"/>
              </a:spcAft>
            </a:pPr>
            <a:r>
              <a:rPr lang="fr-FR" sz="2800" dirty="0"/>
              <a:t>b) ce qu’il est nécessaire de se procurer auprès de prestataires externes.</a:t>
            </a:r>
          </a:p>
        </p:txBody>
      </p:sp>
    </p:spTree>
    <p:extLst>
      <p:ext uri="{BB962C8B-B14F-4D97-AF65-F5344CB8AC3E}">
        <p14:creationId xmlns:p14="http://schemas.microsoft.com/office/powerpoint/2010/main" val="340397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51085" y="1238905"/>
            <a:ext cx="11381569" cy="2400657"/>
          </a:xfrm>
          <a:prstGeom prst="rect">
            <a:avLst/>
          </a:prstGeom>
          <a:noFill/>
        </p:spPr>
        <p:txBody>
          <a:bodyPr wrap="square" rtlCol="0">
            <a:spAutoFit/>
          </a:bodyPr>
          <a:lstStyle/>
          <a:p>
            <a:pPr algn="just">
              <a:spcAft>
                <a:spcPts val="600"/>
              </a:spcAft>
            </a:pPr>
            <a:r>
              <a:rPr lang="fr-FR" sz="2800" b="1" dirty="0">
                <a:solidFill>
                  <a:srgbClr val="0070C0"/>
                </a:solidFill>
              </a:rPr>
              <a:t>7.1 Ressources (suite)</a:t>
            </a:r>
          </a:p>
          <a:p>
            <a:pPr algn="just">
              <a:spcAft>
                <a:spcPts val="600"/>
              </a:spcAft>
            </a:pPr>
            <a:r>
              <a:rPr lang="fr-FR" sz="2800" b="1" dirty="0"/>
              <a:t>7.1.2 Ressources humaines</a:t>
            </a:r>
          </a:p>
          <a:p>
            <a:pPr algn="just">
              <a:spcAft>
                <a:spcPts val="600"/>
              </a:spcAft>
            </a:pPr>
            <a:r>
              <a:rPr lang="fr-FR" sz="2800" dirty="0"/>
              <a:t>L’organisme doit déterminer et fournir les ressources humaines nécessaires à la mise en œuvre efficace de son système de management de la qualité ainsi qu’à la mise en œuvre et à la maîtrise de ses processus</a:t>
            </a:r>
            <a:r>
              <a:rPr lang="fr-FR" sz="2400" dirty="0"/>
              <a:t>.</a:t>
            </a: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284369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6" y="1238905"/>
            <a:ext cx="11407326" cy="5447645"/>
          </a:xfrm>
          <a:prstGeom prst="rect">
            <a:avLst/>
          </a:prstGeom>
          <a:noFill/>
        </p:spPr>
        <p:txBody>
          <a:bodyPr wrap="square" rtlCol="0">
            <a:spAutoFit/>
          </a:bodyPr>
          <a:lstStyle/>
          <a:p>
            <a:pPr algn="just">
              <a:spcAft>
                <a:spcPts val="600"/>
              </a:spcAft>
            </a:pPr>
            <a:r>
              <a:rPr lang="fr-FR" sz="2800" b="1" dirty="0">
                <a:solidFill>
                  <a:srgbClr val="0070C0"/>
                </a:solidFill>
              </a:rPr>
              <a:t>7.1 Ressources (suite)</a:t>
            </a:r>
          </a:p>
          <a:p>
            <a:pPr algn="just">
              <a:spcAft>
                <a:spcPts val="600"/>
              </a:spcAft>
            </a:pPr>
            <a:r>
              <a:rPr lang="fr-FR" sz="2800" b="1" dirty="0"/>
              <a:t>7.1.3 Infrastructure</a:t>
            </a:r>
          </a:p>
          <a:p>
            <a:pPr algn="just">
              <a:spcAft>
                <a:spcPts val="600"/>
              </a:spcAft>
            </a:pPr>
            <a:r>
              <a:rPr lang="fr-FR" sz="2800" dirty="0"/>
              <a:t>L’organisme doit déterminer, fournir et maintenir l’infrastructure nécessaire à la mise en œuvre de ses processus et à l’obtention de la conformité des produits et des services.</a:t>
            </a:r>
          </a:p>
          <a:p>
            <a:pPr algn="just">
              <a:spcAft>
                <a:spcPts val="600"/>
              </a:spcAft>
            </a:pPr>
            <a:endParaRPr lang="fr-FR" sz="2800" dirty="0"/>
          </a:p>
          <a:p>
            <a:pPr algn="just">
              <a:spcAft>
                <a:spcPts val="600"/>
              </a:spcAft>
            </a:pPr>
            <a:r>
              <a:rPr lang="fr-FR" sz="2800" u="sng" dirty="0"/>
              <a:t>NOTE</a:t>
            </a:r>
            <a:r>
              <a:rPr lang="fr-FR" sz="2800" dirty="0"/>
              <a:t> L’infrastructure peut comprendre:</a:t>
            </a:r>
          </a:p>
          <a:p>
            <a:pPr algn="just">
              <a:spcAft>
                <a:spcPts val="600"/>
              </a:spcAft>
            </a:pPr>
            <a:r>
              <a:rPr lang="fr-FR" sz="2800" dirty="0"/>
              <a:t>a) les bâtiments et les services associés;</a:t>
            </a:r>
          </a:p>
          <a:p>
            <a:pPr algn="just">
              <a:spcAft>
                <a:spcPts val="600"/>
              </a:spcAft>
            </a:pPr>
            <a:r>
              <a:rPr lang="fr-FR" sz="2800" dirty="0"/>
              <a:t>b) les équipements, y compris matériel et logiciel;</a:t>
            </a:r>
          </a:p>
          <a:p>
            <a:pPr algn="just">
              <a:spcAft>
                <a:spcPts val="600"/>
              </a:spcAft>
            </a:pPr>
            <a:r>
              <a:rPr lang="fr-FR" sz="2800" dirty="0"/>
              <a:t>c) les moyens de transport;</a:t>
            </a:r>
          </a:p>
          <a:p>
            <a:pPr algn="just">
              <a:spcAft>
                <a:spcPts val="600"/>
              </a:spcAft>
            </a:pPr>
            <a:r>
              <a:rPr lang="fr-FR" sz="2800" dirty="0"/>
              <a:t>d) les technologies de l’information et de la communication.</a:t>
            </a: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21980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6" y="1226027"/>
            <a:ext cx="11407326" cy="2400657"/>
          </a:xfrm>
          <a:prstGeom prst="rect">
            <a:avLst/>
          </a:prstGeom>
          <a:noFill/>
        </p:spPr>
        <p:txBody>
          <a:bodyPr wrap="square" rtlCol="0">
            <a:spAutoFit/>
          </a:bodyPr>
          <a:lstStyle/>
          <a:p>
            <a:pPr algn="just">
              <a:spcAft>
                <a:spcPts val="600"/>
              </a:spcAft>
            </a:pPr>
            <a:r>
              <a:rPr lang="fr-FR" sz="2800" b="1" dirty="0">
                <a:solidFill>
                  <a:srgbClr val="0070C0"/>
                </a:solidFill>
              </a:rPr>
              <a:t>7.1 Ressources (suite)</a:t>
            </a:r>
          </a:p>
          <a:p>
            <a:pPr algn="just">
              <a:spcAft>
                <a:spcPts val="600"/>
              </a:spcAft>
            </a:pPr>
            <a:r>
              <a:rPr lang="fr-FR" sz="2800" b="1" dirty="0"/>
              <a:t>7.1.4 Environnement pour la mise en œuvre des processus</a:t>
            </a:r>
          </a:p>
          <a:p>
            <a:pPr algn="just">
              <a:spcAft>
                <a:spcPts val="600"/>
              </a:spcAft>
            </a:pPr>
            <a:r>
              <a:rPr lang="fr-FR" sz="2800" dirty="0"/>
              <a:t>L’organisme doit déterminer, fournir et maintenir l’environnement nécessaire à la mise en œuvre de ses processus et à l’obtention de la conformité des produits et des services.</a:t>
            </a: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2938783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30584"/>
            <a:ext cx="11372045" cy="5293757"/>
          </a:xfrm>
          <a:prstGeom prst="rect">
            <a:avLst/>
          </a:prstGeom>
          <a:noFill/>
        </p:spPr>
        <p:txBody>
          <a:bodyPr wrap="square" rtlCol="0">
            <a:spAutoFit/>
          </a:bodyPr>
          <a:lstStyle/>
          <a:p>
            <a:pPr>
              <a:spcAft>
                <a:spcPts val="600"/>
              </a:spcAft>
            </a:pPr>
            <a:r>
              <a:rPr lang="fr-FR" sz="2800" b="1" dirty="0">
                <a:solidFill>
                  <a:srgbClr val="0070C0"/>
                </a:solidFill>
              </a:rPr>
              <a:t>7.1 Ressources (suite)</a:t>
            </a:r>
          </a:p>
          <a:p>
            <a:pPr>
              <a:spcAft>
                <a:spcPts val="600"/>
              </a:spcAft>
            </a:pPr>
            <a:r>
              <a:rPr lang="fr-FR" sz="2800" b="1" dirty="0"/>
              <a:t>7.1.4 Environnement pour la mise en œuvre des processus (suite)</a:t>
            </a:r>
          </a:p>
          <a:p>
            <a:pPr algn="just">
              <a:spcAft>
                <a:spcPts val="600"/>
              </a:spcAft>
            </a:pPr>
            <a:r>
              <a:rPr lang="fr-FR" sz="2800" u="sng" dirty="0"/>
              <a:t>NOTE</a:t>
            </a:r>
            <a:r>
              <a:rPr lang="fr-FR" sz="2800" dirty="0"/>
              <a:t> Un environnement approprié peut être une combinaison d’aspects humains et physiques, tels que:</a:t>
            </a:r>
          </a:p>
          <a:p>
            <a:pPr algn="just">
              <a:spcAft>
                <a:spcPts val="600"/>
              </a:spcAft>
            </a:pPr>
            <a:r>
              <a:rPr lang="fr-FR" sz="2800" dirty="0"/>
              <a:t>a) sociaux (par exemple non discriminatoire, calme, non conflictuel);</a:t>
            </a:r>
          </a:p>
          <a:p>
            <a:pPr algn="just">
              <a:spcAft>
                <a:spcPts val="600"/>
              </a:spcAft>
            </a:pPr>
            <a:r>
              <a:rPr lang="fr-FR" sz="2800" dirty="0"/>
              <a:t>b) psychologiques (par exemple réduction du stress, prévention du «burnout», protection affective);</a:t>
            </a:r>
          </a:p>
          <a:p>
            <a:pPr algn="just">
              <a:spcAft>
                <a:spcPts val="600"/>
              </a:spcAft>
            </a:pPr>
            <a:r>
              <a:rPr lang="fr-FR" sz="2800" dirty="0"/>
              <a:t>c) physiques (par exemple température, chaleur, humidité, lumière, circulation d’air, hygiène, bruit).</a:t>
            </a:r>
          </a:p>
          <a:p>
            <a:pPr algn="just">
              <a:spcAft>
                <a:spcPts val="600"/>
              </a:spcAft>
            </a:pPr>
            <a:r>
              <a:rPr lang="fr-FR" sz="2800" dirty="0"/>
              <a:t>Ces aspects peuvent varier considérablement selon les produits et services fournis.</a:t>
            </a: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90359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6" y="1226029"/>
            <a:ext cx="11407326" cy="3339376"/>
          </a:xfrm>
          <a:prstGeom prst="rect">
            <a:avLst/>
          </a:prstGeom>
          <a:noFill/>
        </p:spPr>
        <p:txBody>
          <a:bodyPr wrap="square" rtlCol="0">
            <a:spAutoFit/>
          </a:bodyPr>
          <a:lstStyle/>
          <a:p>
            <a:pPr algn="just">
              <a:spcAft>
                <a:spcPts val="600"/>
              </a:spcAft>
            </a:pPr>
            <a:r>
              <a:rPr lang="fr-FR" sz="2800" b="1" dirty="0">
                <a:solidFill>
                  <a:srgbClr val="0070C0"/>
                </a:solidFill>
              </a:rPr>
              <a:t>7.1 Ressources (suite)</a:t>
            </a:r>
          </a:p>
          <a:p>
            <a:pPr algn="just">
              <a:spcAft>
                <a:spcPts val="600"/>
              </a:spcAft>
            </a:pPr>
            <a:r>
              <a:rPr lang="fr-FR" sz="2800" b="1" dirty="0"/>
              <a:t>7.1.5 Ressources pour la surveillance et la mesure</a:t>
            </a:r>
          </a:p>
          <a:p>
            <a:pPr algn="just">
              <a:spcAft>
                <a:spcPts val="600"/>
              </a:spcAft>
            </a:pPr>
            <a:r>
              <a:rPr lang="fr-FR" sz="2800" b="1" dirty="0"/>
              <a:t>     7.1.5.1 Généralités</a:t>
            </a:r>
          </a:p>
          <a:p>
            <a:pPr algn="just">
              <a:spcAft>
                <a:spcPts val="600"/>
              </a:spcAft>
            </a:pPr>
            <a:r>
              <a:rPr lang="fr-FR" sz="2800" dirty="0"/>
              <a:t>L’organisme doit déterminer et fournir les ressources nécessaires pour assurer des résultats valides et fiables lorsqu’une surveillance ou une mesure est utilisée pour vérifier la conformité des produits et des services aux exigences.</a:t>
            </a: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138487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8205" y="1238905"/>
            <a:ext cx="11407327" cy="4939814"/>
          </a:xfrm>
          <a:prstGeom prst="rect">
            <a:avLst/>
          </a:prstGeom>
          <a:noFill/>
        </p:spPr>
        <p:txBody>
          <a:bodyPr wrap="square" rtlCol="0">
            <a:spAutoFit/>
          </a:bodyPr>
          <a:lstStyle/>
          <a:p>
            <a:pPr algn="just">
              <a:spcAft>
                <a:spcPts val="600"/>
              </a:spcAft>
            </a:pPr>
            <a:r>
              <a:rPr lang="fr-FR" sz="2800" b="1" dirty="0">
                <a:solidFill>
                  <a:srgbClr val="0070C0"/>
                </a:solidFill>
              </a:rPr>
              <a:t>7.1 Ressources (suite)</a:t>
            </a:r>
          </a:p>
          <a:p>
            <a:pPr algn="just">
              <a:spcAft>
                <a:spcPts val="600"/>
              </a:spcAft>
            </a:pPr>
            <a:r>
              <a:rPr lang="fr-FR" sz="2800" b="1" dirty="0"/>
              <a:t>7.1.5 Ressources pour la surveillance et la mesure</a:t>
            </a:r>
          </a:p>
          <a:p>
            <a:pPr algn="just">
              <a:spcAft>
                <a:spcPts val="600"/>
              </a:spcAft>
            </a:pPr>
            <a:r>
              <a:rPr lang="fr-FR" sz="2800" b="1" dirty="0"/>
              <a:t>     7.1.5.1 Généralités (suite)</a:t>
            </a:r>
          </a:p>
          <a:p>
            <a:pPr algn="just">
              <a:spcAft>
                <a:spcPts val="600"/>
              </a:spcAft>
            </a:pPr>
            <a:r>
              <a:rPr lang="fr-FR" sz="2800" dirty="0"/>
              <a:t>L’organisme doit s’assurer que les ressources fournies sont:</a:t>
            </a:r>
          </a:p>
          <a:p>
            <a:pPr algn="just">
              <a:spcAft>
                <a:spcPts val="600"/>
              </a:spcAft>
            </a:pPr>
            <a:r>
              <a:rPr lang="fr-FR" sz="2800" dirty="0"/>
              <a:t>a) appropriées pour le type spécifique d’activités de surveillance et de mesure mises en œuvre;</a:t>
            </a:r>
          </a:p>
          <a:p>
            <a:pPr algn="just">
              <a:spcAft>
                <a:spcPts val="600"/>
              </a:spcAft>
            </a:pPr>
            <a:r>
              <a:rPr lang="fr-FR" sz="2800" dirty="0"/>
              <a:t>b) maintenues pour assurer leur adéquation.</a:t>
            </a:r>
          </a:p>
          <a:p>
            <a:pPr algn="just">
              <a:spcAft>
                <a:spcPts val="600"/>
              </a:spcAft>
            </a:pPr>
            <a:endParaRPr lang="fr-FR" sz="2800" dirty="0"/>
          </a:p>
          <a:p>
            <a:pPr algn="just">
              <a:spcAft>
                <a:spcPts val="600"/>
              </a:spcAft>
            </a:pPr>
            <a:r>
              <a:rPr lang="fr-FR" sz="2800" dirty="0"/>
              <a:t>L’organisme doit conserver les informations documentées appropriées démontrant l’adéquation des ressources pour la surveillance et la mesure.</a:t>
            </a: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154959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51084" y="1243466"/>
            <a:ext cx="11368691" cy="5570756"/>
          </a:xfrm>
          <a:prstGeom prst="rect">
            <a:avLst/>
          </a:prstGeom>
          <a:noFill/>
        </p:spPr>
        <p:txBody>
          <a:bodyPr wrap="square" rtlCol="0">
            <a:spAutoFit/>
          </a:bodyPr>
          <a:lstStyle/>
          <a:p>
            <a:pPr algn="just">
              <a:spcAft>
                <a:spcPts val="600"/>
              </a:spcAft>
            </a:pPr>
            <a:r>
              <a:rPr lang="fr-FR" sz="2800" b="1" dirty="0">
                <a:solidFill>
                  <a:srgbClr val="0070C0"/>
                </a:solidFill>
              </a:rPr>
              <a:t>7.1 Ressources (suite)</a:t>
            </a:r>
          </a:p>
          <a:p>
            <a:pPr algn="just">
              <a:spcAft>
                <a:spcPts val="600"/>
              </a:spcAft>
            </a:pPr>
            <a:r>
              <a:rPr lang="fr-FR" sz="2800" b="1" dirty="0"/>
              <a:t>7.1.5 Ressources pour la surveillance et la mesure</a:t>
            </a:r>
          </a:p>
          <a:p>
            <a:pPr algn="just">
              <a:spcAft>
                <a:spcPts val="600"/>
              </a:spcAft>
            </a:pPr>
            <a:r>
              <a:rPr lang="fr-FR" sz="2800" b="1" dirty="0"/>
              <a:t>     7.1.5.2 Traçabilité de la mesure</a:t>
            </a:r>
          </a:p>
          <a:p>
            <a:pPr algn="just">
              <a:spcAft>
                <a:spcPts val="600"/>
              </a:spcAft>
            </a:pPr>
            <a:r>
              <a:rPr lang="fr-FR" sz="2800" dirty="0"/>
              <a:t>Lorsque la traçabilité de la mesure est une exigence ou lorsqu’elle est considérée par l’organisme comme un élément essentiel visant à donner confiance dans la validité des résultats de mesure, l’équipement de mesure doit être:</a:t>
            </a:r>
          </a:p>
          <a:p>
            <a:pPr algn="just">
              <a:spcAft>
                <a:spcPts val="600"/>
              </a:spcAft>
            </a:pPr>
            <a:r>
              <a:rPr lang="fr-FR" sz="2800" dirty="0"/>
              <a:t>a) étalonné et/ou vérifié à intervalles spécifiés, ou avant l’utilisation, par rapport à des étalons de mesure pouvant être reliés à des étalons de mesure internationaux ou nationaux. Lorsque ces étalons n’existent pas, la référence utilisée pour l’étalonnage ou la vérification doit être conservée sous forme d’information documentée;</a:t>
            </a: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32664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
        <p:nvSpPr>
          <p:cNvPr id="2" name="Rectangle 1"/>
          <p:cNvSpPr/>
          <p:nvPr/>
        </p:nvSpPr>
        <p:spPr>
          <a:xfrm>
            <a:off x="438149" y="1270338"/>
            <a:ext cx="11399067" cy="3539430"/>
          </a:xfrm>
          <a:prstGeom prst="rect">
            <a:avLst/>
          </a:prstGeom>
        </p:spPr>
        <p:txBody>
          <a:bodyPr wrap="square">
            <a:spAutoFit/>
          </a:bodyPr>
          <a:lstStyle/>
          <a:p>
            <a:r>
              <a:rPr lang="fr-FR" sz="2800" dirty="0"/>
              <a:t>b) identifié afin de pouvoir déterminer la validité de son étalonnage; </a:t>
            </a:r>
          </a:p>
          <a:p>
            <a:endParaRPr lang="fr-FR" sz="2800" dirty="0"/>
          </a:p>
          <a:p>
            <a:r>
              <a:rPr lang="fr-FR" sz="2800" dirty="0"/>
              <a:t>c) protégé contre les réglages, les dommages ou les détériorations susceptibles d’invalider l’étalonnage et les résultats de mesure ultérieurs. </a:t>
            </a:r>
          </a:p>
          <a:p>
            <a:endParaRPr lang="fr-FR" sz="2800" dirty="0"/>
          </a:p>
          <a:p>
            <a:r>
              <a:rPr lang="fr-FR" sz="2800" dirty="0"/>
              <a:t>Lorsqu’un équipement de mesure s’avère inadapté à l’usage prévu, l’organisme doit déterminer si la validité des résultats de mesure antérieurs a été compromise et mener l’action appropriée, si nécessaire.</a:t>
            </a:r>
          </a:p>
        </p:txBody>
      </p:sp>
    </p:spTree>
    <p:extLst>
      <p:ext uri="{BB962C8B-B14F-4D97-AF65-F5344CB8AC3E}">
        <p14:creationId xmlns:p14="http://schemas.microsoft.com/office/powerpoint/2010/main" val="6558691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51084" y="1238905"/>
            <a:ext cx="11381569" cy="3847207"/>
          </a:xfrm>
          <a:prstGeom prst="rect">
            <a:avLst/>
          </a:prstGeom>
          <a:noFill/>
        </p:spPr>
        <p:txBody>
          <a:bodyPr wrap="square" rtlCol="0">
            <a:spAutoFit/>
          </a:bodyPr>
          <a:lstStyle/>
          <a:p>
            <a:pPr algn="just">
              <a:spcAft>
                <a:spcPts val="600"/>
              </a:spcAft>
            </a:pPr>
            <a:r>
              <a:rPr lang="fr-FR" sz="2800" b="1" dirty="0">
                <a:solidFill>
                  <a:srgbClr val="0070C0"/>
                </a:solidFill>
              </a:rPr>
              <a:t>7.1 Ressources (suite)</a:t>
            </a:r>
          </a:p>
          <a:p>
            <a:pPr algn="just">
              <a:spcAft>
                <a:spcPts val="600"/>
              </a:spcAft>
            </a:pPr>
            <a:r>
              <a:rPr lang="fr-FR" sz="2800" b="1" dirty="0"/>
              <a:t>7.1.6 Connaissances organisationnelles</a:t>
            </a:r>
          </a:p>
          <a:p>
            <a:pPr algn="just">
              <a:spcAft>
                <a:spcPts val="600"/>
              </a:spcAft>
            </a:pPr>
            <a:r>
              <a:rPr lang="fr-FR" sz="2800" dirty="0"/>
              <a:t>L’organisme doit déterminer les connaissances nécessaires à la mise en œuvre de ses processus et à l’obtention de la conformité des produits et des services.</a:t>
            </a:r>
          </a:p>
          <a:p>
            <a:pPr algn="just">
              <a:spcAft>
                <a:spcPts val="600"/>
              </a:spcAft>
            </a:pPr>
            <a:endParaRPr lang="fr-FR" sz="2800" dirty="0"/>
          </a:p>
          <a:p>
            <a:pPr algn="just">
              <a:spcAft>
                <a:spcPts val="600"/>
              </a:spcAft>
            </a:pPr>
            <a:r>
              <a:rPr lang="fr-FR" sz="2800" dirty="0"/>
              <a:t>Ces connaissances doivent être tenues à jour et mises à disposition autant que nécessaire.</a:t>
            </a: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3283375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38902"/>
            <a:ext cx="11397802" cy="5216813"/>
          </a:xfrm>
          <a:prstGeom prst="rect">
            <a:avLst/>
          </a:prstGeom>
          <a:noFill/>
        </p:spPr>
        <p:txBody>
          <a:bodyPr wrap="square" rtlCol="0">
            <a:spAutoFit/>
          </a:bodyPr>
          <a:lstStyle/>
          <a:p>
            <a:pPr algn="just">
              <a:spcAft>
                <a:spcPts val="600"/>
              </a:spcAft>
            </a:pPr>
            <a:r>
              <a:rPr lang="fr-FR" sz="2800" b="1" dirty="0">
                <a:solidFill>
                  <a:srgbClr val="0070C0"/>
                </a:solidFill>
              </a:rPr>
              <a:t>7.1 Ressources (suite)</a:t>
            </a:r>
          </a:p>
          <a:p>
            <a:pPr algn="just">
              <a:spcAft>
                <a:spcPts val="600"/>
              </a:spcAft>
            </a:pPr>
            <a:r>
              <a:rPr lang="fr-FR" sz="2800" b="1" dirty="0"/>
              <a:t>7.1.6 Connaissances organisationnelles (suite)</a:t>
            </a:r>
          </a:p>
          <a:p>
            <a:pPr algn="just">
              <a:spcAft>
                <a:spcPts val="600"/>
              </a:spcAft>
            </a:pPr>
            <a:endParaRPr lang="fr-FR" sz="2800" dirty="0"/>
          </a:p>
          <a:p>
            <a:pPr algn="just">
              <a:spcAft>
                <a:spcPts val="600"/>
              </a:spcAft>
            </a:pPr>
            <a:r>
              <a:rPr lang="fr-FR" sz="2800" dirty="0"/>
              <a:t>Pour faire face à une modification des besoins et des tendances, l’organisme doit prendre en compte ses connaissances actuelles et déterminer comment il peut acquérir ou accéder à toutes connaissances supplémentaires nécessaires et aux mises à jour requises.</a:t>
            </a:r>
          </a:p>
          <a:p>
            <a:pPr algn="just">
              <a:spcAft>
                <a:spcPts val="600"/>
              </a:spcAft>
            </a:pPr>
            <a:endParaRPr lang="fr-FR" sz="2800" dirty="0"/>
          </a:p>
          <a:p>
            <a:pPr algn="just">
              <a:spcAft>
                <a:spcPts val="600"/>
              </a:spcAft>
            </a:pPr>
            <a:r>
              <a:rPr lang="fr-FR" sz="2800" u="sng" dirty="0"/>
              <a:t>NOTE 1 </a:t>
            </a:r>
            <a:r>
              <a:rPr lang="fr-FR" sz="2800" dirty="0"/>
              <a:t>Il s’agit des connaissances propres à l’organisme, généralement acquises par l’expérience. Il s’agit des informations utilisées et partagées pour atteindre les objectifs de l’organisme.</a:t>
            </a: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37337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13148"/>
            <a:ext cx="11384924" cy="5724644"/>
          </a:xfrm>
          <a:prstGeom prst="rect">
            <a:avLst/>
          </a:prstGeom>
          <a:noFill/>
        </p:spPr>
        <p:txBody>
          <a:bodyPr wrap="square" rtlCol="0">
            <a:spAutoFit/>
          </a:bodyPr>
          <a:lstStyle/>
          <a:p>
            <a:pPr algn="just">
              <a:spcAft>
                <a:spcPts val="600"/>
              </a:spcAft>
            </a:pPr>
            <a:r>
              <a:rPr lang="fr-FR" sz="2800" b="1" dirty="0">
                <a:solidFill>
                  <a:srgbClr val="0070C0"/>
                </a:solidFill>
              </a:rPr>
              <a:t>7.1 Ressources (suite)</a:t>
            </a:r>
          </a:p>
          <a:p>
            <a:pPr algn="just">
              <a:spcAft>
                <a:spcPts val="600"/>
              </a:spcAft>
            </a:pPr>
            <a:r>
              <a:rPr lang="fr-FR" sz="2800" b="1" dirty="0"/>
              <a:t>7.1.6 Connaissances organisationnelles (suite)</a:t>
            </a:r>
            <a:endParaRPr lang="fr-FR" sz="2800" dirty="0"/>
          </a:p>
          <a:p>
            <a:pPr algn="just">
              <a:spcAft>
                <a:spcPts val="600"/>
              </a:spcAft>
            </a:pPr>
            <a:r>
              <a:rPr lang="fr-FR" sz="2800" u="sng" dirty="0"/>
              <a:t>NOTE 2 </a:t>
            </a:r>
            <a:r>
              <a:rPr lang="fr-FR" sz="2800" dirty="0"/>
              <a:t>Les connaissances à maintenir par l’organisme peuvent être basées sur:</a:t>
            </a:r>
          </a:p>
          <a:p>
            <a:pPr algn="just">
              <a:spcAft>
                <a:spcPts val="600"/>
              </a:spcAft>
            </a:pPr>
            <a:r>
              <a:rPr lang="fr-FR" sz="2800" dirty="0"/>
              <a:t>a) des sources internes (par exemple propriété intellectuelle, connaissances acquises par l’expérience, expérience acquise lors de défaillances et de projets réussis, recueil et partage des connaissances non documentées et de</a:t>
            </a:r>
          </a:p>
          <a:p>
            <a:pPr algn="just">
              <a:spcAft>
                <a:spcPts val="600"/>
              </a:spcAft>
            </a:pPr>
            <a:r>
              <a:rPr lang="fr-FR" sz="2800" dirty="0"/>
              <a:t>l’expérience, résultats d’améliorations apportées aux processus, aux produits et aux services);</a:t>
            </a:r>
          </a:p>
          <a:p>
            <a:pPr algn="just">
              <a:spcAft>
                <a:spcPts val="600"/>
              </a:spcAft>
            </a:pPr>
            <a:r>
              <a:rPr lang="fr-FR" sz="2800" dirty="0"/>
              <a:t>b) des sources externes (par exemple normes, enseignement universitaire, conférences, recueil de connaissances auprès de clients ou de prestataires externes).</a:t>
            </a: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307191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332530" y="464470"/>
            <a:ext cx="2299574" cy="6550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Résumé</a:t>
            </a:r>
          </a:p>
        </p:txBody>
      </p:sp>
      <p:pic>
        <p:nvPicPr>
          <p:cNvPr id="2" name="Image 1"/>
          <p:cNvPicPr>
            <a:picLocks noChangeAspect="1"/>
          </p:cNvPicPr>
          <p:nvPr/>
        </p:nvPicPr>
        <p:blipFill rotWithShape="1">
          <a:blip r:embed="rId2"/>
          <a:srcRect l="30687" t="40518" r="31045" b="22473"/>
          <a:stretch/>
        </p:blipFill>
        <p:spPr>
          <a:xfrm>
            <a:off x="624170" y="1209641"/>
            <a:ext cx="11040839" cy="5165522"/>
          </a:xfrm>
          <a:prstGeom prst="rect">
            <a:avLst/>
          </a:prstGeom>
          <a:ln w="57150">
            <a:solidFill>
              <a:schemeClr val="tx1"/>
            </a:solidFill>
          </a:ln>
        </p:spPr>
      </p:pic>
    </p:spTree>
    <p:extLst>
      <p:ext uri="{BB962C8B-B14F-4D97-AF65-F5344CB8AC3E}">
        <p14:creationId xmlns:p14="http://schemas.microsoft.com/office/powerpoint/2010/main" val="202166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332529" y="464470"/>
            <a:ext cx="3622525" cy="655029"/>
          </a:xfrm>
          <a:prstGeom prst="rect">
            <a:avLst/>
          </a:prstGeom>
          <a:solidFill>
            <a:srgbClr val="FFFF00"/>
          </a:solidFill>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Quiz </a:t>
            </a:r>
            <a:r>
              <a:rPr lang="fr-FR" sz="3600" b="1" cap="none" dirty="0" err="1">
                <a:solidFill>
                  <a:schemeClr val="accent1">
                    <a:lumMod val="75000"/>
                  </a:schemeClr>
                </a:solidFill>
              </a:rPr>
              <a:t>Chap</a:t>
            </a:r>
            <a:r>
              <a:rPr lang="fr-FR" sz="3600" b="1" cap="none" dirty="0">
                <a:solidFill>
                  <a:schemeClr val="accent1">
                    <a:lumMod val="75000"/>
                  </a:schemeClr>
                </a:solidFill>
              </a:rPr>
              <a:t> 7</a:t>
            </a:r>
          </a:p>
        </p:txBody>
      </p:sp>
      <p:sp>
        <p:nvSpPr>
          <p:cNvPr id="3" name="Rectangle 2"/>
          <p:cNvSpPr/>
          <p:nvPr/>
        </p:nvSpPr>
        <p:spPr>
          <a:xfrm>
            <a:off x="332530" y="1327638"/>
            <a:ext cx="11549165" cy="4093428"/>
          </a:xfrm>
          <a:prstGeom prst="rect">
            <a:avLst/>
          </a:prstGeom>
          <a:solidFill>
            <a:srgbClr val="FFFF00"/>
          </a:solidFill>
        </p:spPr>
        <p:txBody>
          <a:bodyPr wrap="square">
            <a:spAutoFit/>
          </a:bodyPr>
          <a:lstStyle/>
          <a:p>
            <a:r>
              <a:rPr lang="fr-FR" sz="2000" dirty="0"/>
              <a:t>Que signifie le terme « Infrastructures » ?</a:t>
            </a:r>
          </a:p>
          <a:p>
            <a:endParaRPr lang="fr-FR" sz="2000" dirty="0"/>
          </a:p>
          <a:p>
            <a:r>
              <a:rPr lang="fr-FR" sz="2000" dirty="0"/>
              <a:t>Que signifie le terme « Environnement pour la mise en œuvre des processus »?</a:t>
            </a:r>
          </a:p>
          <a:p>
            <a:endParaRPr lang="fr-FR" sz="2000" dirty="0"/>
          </a:p>
          <a:p>
            <a:r>
              <a:rPr lang="fr-FR" sz="2000" dirty="0"/>
              <a:t>A quels critères doivent répondre les ressources pour la surveillance et la mesures pour assurer </a:t>
            </a:r>
          </a:p>
          <a:p>
            <a:r>
              <a:rPr lang="fr-FR" sz="2000" dirty="0"/>
              <a:t>des résultats valables et fiables?</a:t>
            </a:r>
          </a:p>
          <a:p>
            <a:endParaRPr lang="fr-FR" sz="2000" dirty="0"/>
          </a:p>
          <a:p>
            <a:r>
              <a:rPr lang="fr-FR" sz="2000" dirty="0"/>
              <a:t>Comment doit on traiter les instruments de mesure pour donner confiance dans la validité des résultats </a:t>
            </a:r>
          </a:p>
          <a:p>
            <a:r>
              <a:rPr lang="fr-FR" sz="2000" dirty="0"/>
              <a:t>de mesure?</a:t>
            </a:r>
          </a:p>
          <a:p>
            <a:endParaRPr lang="fr-FR" sz="2000" dirty="0"/>
          </a:p>
          <a:p>
            <a:r>
              <a:rPr lang="fr-FR" sz="2000" dirty="0"/>
              <a:t>Que doit on faire si un instrument s’avère défectueux lors de sa vérification ou de son étalonnage?</a:t>
            </a:r>
          </a:p>
          <a:p>
            <a:endParaRPr lang="fr-FR" sz="2000" dirty="0"/>
          </a:p>
          <a:p>
            <a:r>
              <a:rPr lang="fr-FR" sz="2000" dirty="0"/>
              <a:t>Que signifie «Connaissances organisationnelles»? </a:t>
            </a:r>
          </a:p>
        </p:txBody>
      </p:sp>
    </p:spTree>
    <p:extLst>
      <p:ext uri="{BB962C8B-B14F-4D97-AF65-F5344CB8AC3E}">
        <p14:creationId xmlns:p14="http://schemas.microsoft.com/office/powerpoint/2010/main" val="185791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26025"/>
            <a:ext cx="11489487" cy="5216813"/>
          </a:xfrm>
          <a:prstGeom prst="rect">
            <a:avLst/>
          </a:prstGeom>
          <a:noFill/>
        </p:spPr>
        <p:txBody>
          <a:bodyPr wrap="square" rtlCol="0">
            <a:spAutoFit/>
          </a:bodyPr>
          <a:lstStyle/>
          <a:p>
            <a:pPr algn="just">
              <a:spcAft>
                <a:spcPts val="600"/>
              </a:spcAft>
            </a:pPr>
            <a:r>
              <a:rPr lang="fr-FR" sz="2800" b="1" dirty="0">
                <a:solidFill>
                  <a:srgbClr val="0070C0"/>
                </a:solidFill>
              </a:rPr>
              <a:t>7.2 Compétences</a:t>
            </a:r>
          </a:p>
          <a:p>
            <a:pPr algn="just">
              <a:spcAft>
                <a:spcPts val="600"/>
              </a:spcAft>
            </a:pPr>
            <a:r>
              <a:rPr lang="fr-FR" sz="2800" dirty="0"/>
              <a:t>L’organisme doit:</a:t>
            </a:r>
          </a:p>
          <a:p>
            <a:pPr algn="just">
              <a:spcAft>
                <a:spcPts val="600"/>
              </a:spcAft>
            </a:pPr>
            <a:r>
              <a:rPr lang="fr-FR" sz="2800" dirty="0"/>
              <a:t>a) déterminer les compétences nécessaires de la ou des personnes effectuant, sous son contrôle, un travail qui a une incidence sur les performances et l’efficacité du système de management de la qualité;</a:t>
            </a:r>
          </a:p>
          <a:p>
            <a:pPr algn="just">
              <a:spcAft>
                <a:spcPts val="600"/>
              </a:spcAft>
            </a:pPr>
            <a:r>
              <a:rPr lang="fr-FR" sz="2800" dirty="0"/>
              <a:t>b) s’assurer que ces personnes sont compétentes sur la base d’une formation initiale ou professionnelle, ou d’une expérience appropriées;</a:t>
            </a:r>
          </a:p>
          <a:p>
            <a:pPr algn="just">
              <a:spcAft>
                <a:spcPts val="600"/>
              </a:spcAft>
            </a:pPr>
            <a:r>
              <a:rPr lang="fr-FR" sz="2800" dirty="0"/>
              <a:t>c) le cas échéant, mener des actions pour acquérir les compétences nécessaires et évaluer l’efficacité de ces actions; et</a:t>
            </a:r>
          </a:p>
          <a:p>
            <a:pPr algn="just">
              <a:spcAft>
                <a:spcPts val="600"/>
              </a:spcAft>
            </a:pPr>
            <a:r>
              <a:rPr lang="fr-FR" sz="2800" dirty="0"/>
              <a:t>d) conserver des informations documentées appropriées comme preuves desdites compétences.</a:t>
            </a:r>
            <a:endParaRPr lang="fr-FR" sz="2800" b="1" dirty="0">
              <a:solidFill>
                <a:srgbClr val="0070C0"/>
              </a:solidFill>
            </a:endParaRP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408567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2" y="1251783"/>
            <a:ext cx="11397800" cy="2400657"/>
          </a:xfrm>
          <a:prstGeom prst="rect">
            <a:avLst/>
          </a:prstGeom>
          <a:noFill/>
        </p:spPr>
        <p:txBody>
          <a:bodyPr wrap="square" rtlCol="0">
            <a:spAutoFit/>
          </a:bodyPr>
          <a:lstStyle/>
          <a:p>
            <a:pPr algn="just">
              <a:spcAft>
                <a:spcPts val="600"/>
              </a:spcAft>
            </a:pPr>
            <a:r>
              <a:rPr lang="fr-FR" sz="2800" b="1" dirty="0">
                <a:solidFill>
                  <a:srgbClr val="0070C0"/>
                </a:solidFill>
              </a:rPr>
              <a:t>7.2 Compétences (suite)</a:t>
            </a:r>
          </a:p>
          <a:p>
            <a:pPr algn="just">
              <a:spcAft>
                <a:spcPts val="600"/>
              </a:spcAft>
            </a:pPr>
            <a:r>
              <a:rPr lang="fr-FR" sz="2800" u="sng" dirty="0"/>
              <a:t>NOTE</a:t>
            </a:r>
            <a:r>
              <a:rPr lang="fr-FR" sz="2800" dirty="0"/>
              <a:t> Les actions envisageables peuvent notamment inclure la formation, l’encadrement ou la réaffectation</a:t>
            </a:r>
          </a:p>
          <a:p>
            <a:pPr algn="just">
              <a:spcAft>
                <a:spcPts val="600"/>
              </a:spcAft>
            </a:pPr>
            <a:r>
              <a:rPr lang="fr-FR" sz="2800" dirty="0"/>
              <a:t>du personnel actuellement en activité ou le recrutement, direct ou en sous-traitance, de personnes compétentes.</a:t>
            </a:r>
            <a:endParaRPr lang="fr-FR" sz="2800" b="1" dirty="0">
              <a:solidFill>
                <a:srgbClr val="0070C0"/>
              </a:solidFill>
            </a:endParaRP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335024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0217" y="3016666"/>
            <a:ext cx="2503918" cy="11194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2400" b="1" dirty="0"/>
              <a:t>Compétences</a:t>
            </a:r>
          </a:p>
        </p:txBody>
      </p:sp>
      <p:sp>
        <p:nvSpPr>
          <p:cNvPr id="5" name="Rectangle 4"/>
          <p:cNvSpPr/>
          <p:nvPr/>
        </p:nvSpPr>
        <p:spPr>
          <a:xfrm>
            <a:off x="4280019" y="1605185"/>
            <a:ext cx="2503918" cy="11194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2400" b="1" dirty="0"/>
              <a:t>Génériques</a:t>
            </a:r>
          </a:p>
        </p:txBody>
      </p:sp>
      <p:sp>
        <p:nvSpPr>
          <p:cNvPr id="6" name="Rectangle 5"/>
          <p:cNvSpPr/>
          <p:nvPr/>
        </p:nvSpPr>
        <p:spPr>
          <a:xfrm>
            <a:off x="4280019" y="4391114"/>
            <a:ext cx="2503918" cy="11194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2400" b="1" dirty="0"/>
              <a:t>Spécifiques</a:t>
            </a:r>
          </a:p>
        </p:txBody>
      </p:sp>
      <p:cxnSp>
        <p:nvCxnSpPr>
          <p:cNvPr id="8" name="Connecteur en angle 7"/>
          <p:cNvCxnSpPr>
            <a:stCxn id="2" idx="3"/>
            <a:endCxn id="6" idx="1"/>
          </p:cNvCxnSpPr>
          <p:nvPr/>
        </p:nvCxnSpPr>
        <p:spPr>
          <a:xfrm>
            <a:off x="3384135" y="3576416"/>
            <a:ext cx="895884" cy="1374448"/>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necteur en angle 11"/>
          <p:cNvCxnSpPr>
            <a:stCxn id="2" idx="3"/>
            <a:endCxn id="5" idx="1"/>
          </p:cNvCxnSpPr>
          <p:nvPr/>
        </p:nvCxnSpPr>
        <p:spPr>
          <a:xfrm flipV="1">
            <a:off x="3384135" y="2164935"/>
            <a:ext cx="895884" cy="141148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avec flèche vers la gauche 14"/>
          <p:cNvSpPr/>
          <p:nvPr/>
        </p:nvSpPr>
        <p:spPr>
          <a:xfrm>
            <a:off x="6783937" y="1102408"/>
            <a:ext cx="3077910" cy="1914258"/>
          </a:xfrm>
          <a:prstGeom prst="leftArrow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b="1" dirty="0"/>
              <a:t>Compétences disponibles sur le marché de l’emploi</a:t>
            </a:r>
          </a:p>
        </p:txBody>
      </p:sp>
      <p:sp>
        <p:nvSpPr>
          <p:cNvPr id="16" name="Rectangle avec flèche vers la gauche 15"/>
          <p:cNvSpPr/>
          <p:nvPr/>
        </p:nvSpPr>
        <p:spPr>
          <a:xfrm>
            <a:off x="6783937" y="3993734"/>
            <a:ext cx="3077910" cy="1914258"/>
          </a:xfrm>
          <a:prstGeom prst="leftArrow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a:t>Compétences spécifiques au métier et aux activités de l’entreprise </a:t>
            </a:r>
            <a:endParaRPr lang="fr-FR" b="1" dirty="0"/>
          </a:p>
        </p:txBody>
      </p:sp>
    </p:spTree>
    <p:extLst>
      <p:ext uri="{BB962C8B-B14F-4D97-AF65-F5344CB8AC3E}">
        <p14:creationId xmlns:p14="http://schemas.microsoft.com/office/powerpoint/2010/main" val="70093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inVertical)">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15" grpId="0" animBg="1"/>
      <p:bldP spid="1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0" y="1238902"/>
            <a:ext cx="11384922" cy="5419474"/>
          </a:xfrm>
          <a:prstGeom prst="rect">
            <a:avLst/>
          </a:prstGeom>
          <a:noFill/>
        </p:spPr>
        <p:txBody>
          <a:bodyPr wrap="square" rtlCol="0">
            <a:spAutoFit/>
          </a:bodyPr>
          <a:lstStyle/>
          <a:p>
            <a:pPr algn="just">
              <a:spcAft>
                <a:spcPts val="600"/>
              </a:spcAft>
            </a:pPr>
            <a:r>
              <a:rPr lang="fr-FR" sz="2800" b="1" dirty="0">
                <a:solidFill>
                  <a:srgbClr val="0070C0"/>
                </a:solidFill>
              </a:rPr>
              <a:t>7.3 Sensibilisation</a:t>
            </a:r>
          </a:p>
          <a:p>
            <a:pPr algn="just">
              <a:spcAft>
                <a:spcPts val="600"/>
              </a:spcAft>
            </a:pPr>
            <a:r>
              <a:rPr lang="fr-FR" sz="2800" dirty="0"/>
              <a:t>L’organisme doit s’assurer que les personnes effectuant un travail sous le contrôle de l’organisme sont sensibilisées:</a:t>
            </a:r>
          </a:p>
          <a:p>
            <a:pPr algn="just">
              <a:spcAft>
                <a:spcPts val="600"/>
              </a:spcAft>
            </a:pPr>
            <a:endParaRPr lang="fr-FR" sz="2800" dirty="0"/>
          </a:p>
          <a:p>
            <a:pPr algn="just">
              <a:spcAft>
                <a:spcPts val="600"/>
              </a:spcAft>
            </a:pPr>
            <a:r>
              <a:rPr lang="fr-FR" sz="2800" dirty="0"/>
              <a:t>a) à la politique qualité;</a:t>
            </a:r>
          </a:p>
          <a:p>
            <a:pPr algn="just">
              <a:spcAft>
                <a:spcPts val="600"/>
              </a:spcAft>
            </a:pPr>
            <a:r>
              <a:rPr lang="fr-FR" sz="2800" dirty="0"/>
              <a:t>b) aux objectifs qualité pertinents;</a:t>
            </a:r>
          </a:p>
          <a:p>
            <a:pPr algn="just">
              <a:spcAft>
                <a:spcPts val="600"/>
              </a:spcAft>
            </a:pPr>
            <a:r>
              <a:rPr lang="fr-FR" sz="2800" dirty="0"/>
              <a:t>c) à l’importance de leur contribution à l’efficacité du système de management de la qualité, y compris aux effets bénéfiques d’une amélioration des performances;</a:t>
            </a:r>
          </a:p>
          <a:p>
            <a:pPr algn="just">
              <a:spcAft>
                <a:spcPts val="600"/>
              </a:spcAft>
            </a:pPr>
            <a:r>
              <a:rPr lang="fr-FR" sz="2800" dirty="0"/>
              <a:t>d) aux répercussions d’un non-respect des exigences du système de management de la qualité.</a:t>
            </a:r>
            <a:endParaRPr lang="fr-FR" sz="2800" b="1" dirty="0">
              <a:solidFill>
                <a:srgbClr val="0070C0"/>
              </a:solidFill>
            </a:endParaRP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46027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26025"/>
            <a:ext cx="11397802" cy="4508927"/>
          </a:xfrm>
          <a:prstGeom prst="rect">
            <a:avLst/>
          </a:prstGeom>
          <a:noFill/>
        </p:spPr>
        <p:txBody>
          <a:bodyPr wrap="square" rtlCol="0">
            <a:spAutoFit/>
          </a:bodyPr>
          <a:lstStyle/>
          <a:p>
            <a:pPr algn="just">
              <a:spcAft>
                <a:spcPts val="600"/>
              </a:spcAft>
            </a:pPr>
            <a:r>
              <a:rPr lang="fr-FR" sz="2800" b="1" dirty="0">
                <a:solidFill>
                  <a:srgbClr val="0070C0"/>
                </a:solidFill>
              </a:rPr>
              <a:t>7.4 Communication</a:t>
            </a:r>
          </a:p>
          <a:p>
            <a:pPr algn="just">
              <a:spcAft>
                <a:spcPts val="600"/>
              </a:spcAft>
            </a:pPr>
            <a:r>
              <a:rPr lang="fr-FR" sz="2800" dirty="0"/>
              <a:t>L’organisme doit déterminer les besoins de communication interne et externe pertinents pour le système de management de la qualité, y compris:</a:t>
            </a:r>
          </a:p>
          <a:p>
            <a:pPr algn="just">
              <a:spcAft>
                <a:spcPts val="600"/>
              </a:spcAft>
            </a:pPr>
            <a:endParaRPr lang="fr-FR" sz="2800" dirty="0"/>
          </a:p>
          <a:p>
            <a:pPr algn="just">
              <a:spcAft>
                <a:spcPts val="600"/>
              </a:spcAft>
            </a:pPr>
            <a:r>
              <a:rPr lang="fr-FR" sz="2800" dirty="0"/>
              <a:t>a) sur quels sujets communiquer;</a:t>
            </a:r>
          </a:p>
          <a:p>
            <a:pPr algn="just">
              <a:spcAft>
                <a:spcPts val="600"/>
              </a:spcAft>
            </a:pPr>
            <a:r>
              <a:rPr lang="fr-FR" sz="2800" dirty="0"/>
              <a:t>b) à quels moments communiquer;</a:t>
            </a:r>
          </a:p>
          <a:p>
            <a:pPr algn="just">
              <a:spcAft>
                <a:spcPts val="600"/>
              </a:spcAft>
            </a:pPr>
            <a:r>
              <a:rPr lang="fr-FR" sz="2800" dirty="0"/>
              <a:t>c) avec qui communiquer;</a:t>
            </a:r>
          </a:p>
          <a:p>
            <a:pPr algn="just">
              <a:spcAft>
                <a:spcPts val="600"/>
              </a:spcAft>
            </a:pPr>
            <a:r>
              <a:rPr lang="fr-FR" sz="2800" dirty="0"/>
              <a:t>d) comment communiquer;</a:t>
            </a:r>
          </a:p>
          <a:p>
            <a:pPr algn="just">
              <a:spcAft>
                <a:spcPts val="600"/>
              </a:spcAft>
            </a:pPr>
            <a:r>
              <a:rPr lang="fr-FR" sz="2800" dirty="0"/>
              <a:t>e) qui communique.</a:t>
            </a:r>
            <a:endParaRPr lang="fr-FR" sz="2800" b="1" dirty="0">
              <a:solidFill>
                <a:srgbClr val="0070C0"/>
              </a:solidFill>
            </a:endParaRP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219037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38905"/>
            <a:ext cx="11372045" cy="4054315"/>
          </a:xfrm>
          <a:prstGeom prst="rect">
            <a:avLst/>
          </a:prstGeom>
          <a:noFill/>
        </p:spPr>
        <p:txBody>
          <a:bodyPr wrap="square" rtlCol="0">
            <a:spAutoFit/>
          </a:bodyPr>
          <a:lstStyle/>
          <a:p>
            <a:pPr algn="just">
              <a:spcAft>
                <a:spcPts val="600"/>
              </a:spcAft>
            </a:pPr>
            <a:r>
              <a:rPr lang="fr-FR" sz="2800" b="1" dirty="0">
                <a:solidFill>
                  <a:srgbClr val="0070C0"/>
                </a:solidFill>
              </a:rPr>
              <a:t>7.5 Informations documentées</a:t>
            </a:r>
          </a:p>
          <a:p>
            <a:pPr algn="just">
              <a:spcAft>
                <a:spcPts val="600"/>
              </a:spcAft>
            </a:pPr>
            <a:r>
              <a:rPr lang="fr-FR" sz="2800" b="1" dirty="0"/>
              <a:t>7.5.1 Généralités</a:t>
            </a:r>
          </a:p>
          <a:p>
            <a:pPr algn="just">
              <a:spcAft>
                <a:spcPts val="600"/>
              </a:spcAft>
            </a:pPr>
            <a:r>
              <a:rPr lang="fr-FR" sz="2800" dirty="0"/>
              <a:t>Le système de management de la qualité de l’organisme doit inclure:</a:t>
            </a:r>
          </a:p>
          <a:p>
            <a:pPr algn="just">
              <a:spcAft>
                <a:spcPts val="600"/>
              </a:spcAft>
            </a:pPr>
            <a:endParaRPr lang="fr-FR" sz="2800" dirty="0"/>
          </a:p>
          <a:p>
            <a:pPr algn="just">
              <a:spcAft>
                <a:spcPts val="600"/>
              </a:spcAft>
            </a:pPr>
            <a:r>
              <a:rPr lang="fr-FR" sz="2800" dirty="0"/>
              <a:t>a) les informations documentées exigées par la présente Norme internationale;</a:t>
            </a:r>
          </a:p>
          <a:p>
            <a:pPr algn="just">
              <a:spcAft>
                <a:spcPts val="600"/>
              </a:spcAft>
            </a:pPr>
            <a:r>
              <a:rPr lang="fr-FR" sz="2800" dirty="0"/>
              <a:t>b) les informations documentées que l’organisme juge nécessaires à l’efficacité du système de management de la qualité.</a:t>
            </a:r>
            <a:endParaRPr lang="fr-FR" sz="2800" b="1" dirty="0">
              <a:solidFill>
                <a:srgbClr val="0070C0"/>
              </a:solidFill>
            </a:endParaRP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127297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38902"/>
            <a:ext cx="11384924" cy="4431983"/>
          </a:xfrm>
          <a:prstGeom prst="rect">
            <a:avLst/>
          </a:prstGeom>
          <a:noFill/>
        </p:spPr>
        <p:txBody>
          <a:bodyPr wrap="square" rtlCol="0">
            <a:spAutoFit/>
          </a:bodyPr>
          <a:lstStyle/>
          <a:p>
            <a:pPr algn="just">
              <a:spcAft>
                <a:spcPts val="600"/>
              </a:spcAft>
            </a:pPr>
            <a:r>
              <a:rPr lang="fr-FR" sz="2800" b="1" dirty="0">
                <a:solidFill>
                  <a:srgbClr val="0070C0"/>
                </a:solidFill>
              </a:rPr>
              <a:t>7.5 Informations documentées</a:t>
            </a:r>
          </a:p>
          <a:p>
            <a:pPr algn="just">
              <a:spcAft>
                <a:spcPts val="600"/>
              </a:spcAft>
            </a:pPr>
            <a:r>
              <a:rPr lang="fr-FR" sz="2800" b="1" dirty="0"/>
              <a:t>7.5.1 Généralités (suite)</a:t>
            </a:r>
          </a:p>
          <a:p>
            <a:pPr algn="just">
              <a:spcAft>
                <a:spcPts val="600"/>
              </a:spcAft>
            </a:pPr>
            <a:r>
              <a:rPr lang="fr-FR" sz="2800" u="sng" dirty="0"/>
              <a:t>NOTE</a:t>
            </a:r>
            <a:r>
              <a:rPr lang="fr-FR" sz="2800" dirty="0"/>
              <a:t> L’étendue des informations documentées dans le cadre d’un système de management de la qualité peut différer selon l’organisme en fonction de:</a:t>
            </a:r>
          </a:p>
          <a:p>
            <a:pPr algn="just">
              <a:spcAft>
                <a:spcPts val="600"/>
              </a:spcAft>
            </a:pPr>
            <a:endParaRPr lang="fr-FR" sz="2800" dirty="0"/>
          </a:p>
          <a:p>
            <a:pPr algn="just">
              <a:spcAft>
                <a:spcPts val="600"/>
              </a:spcAft>
            </a:pPr>
            <a:r>
              <a:rPr lang="fr-FR" sz="2800" dirty="0"/>
              <a:t>— la taille de l’organisme, de ses domaines d’activité et de ses processus, produits et services;</a:t>
            </a:r>
          </a:p>
          <a:p>
            <a:pPr algn="just">
              <a:spcAft>
                <a:spcPts val="600"/>
              </a:spcAft>
            </a:pPr>
            <a:r>
              <a:rPr lang="fr-FR" sz="2800" dirty="0"/>
              <a:t>— la complexité des processus et de leurs interactions; et</a:t>
            </a:r>
          </a:p>
          <a:p>
            <a:pPr algn="just">
              <a:spcAft>
                <a:spcPts val="600"/>
              </a:spcAft>
            </a:pPr>
            <a:r>
              <a:rPr lang="fr-FR" sz="2800" dirty="0"/>
              <a:t>— la compétence des personnes.</a:t>
            </a:r>
            <a:endParaRPr lang="fr-FR" sz="2800" b="1" dirty="0">
              <a:solidFill>
                <a:srgbClr val="0070C0"/>
              </a:solidFill>
            </a:endParaRP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2495104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1" y="1226022"/>
            <a:ext cx="11384923" cy="5293757"/>
          </a:xfrm>
          <a:prstGeom prst="rect">
            <a:avLst/>
          </a:prstGeom>
          <a:noFill/>
        </p:spPr>
        <p:txBody>
          <a:bodyPr wrap="square" rtlCol="0">
            <a:spAutoFit/>
          </a:bodyPr>
          <a:lstStyle/>
          <a:p>
            <a:pPr algn="just">
              <a:spcAft>
                <a:spcPts val="600"/>
              </a:spcAft>
            </a:pPr>
            <a:r>
              <a:rPr lang="fr-FR" sz="2800" b="1" dirty="0">
                <a:solidFill>
                  <a:srgbClr val="0070C0"/>
                </a:solidFill>
              </a:rPr>
              <a:t>7.5 Informations documentées</a:t>
            </a:r>
          </a:p>
          <a:p>
            <a:pPr algn="just">
              <a:spcAft>
                <a:spcPts val="600"/>
              </a:spcAft>
            </a:pPr>
            <a:r>
              <a:rPr lang="fr-FR" sz="2800" b="1" dirty="0"/>
              <a:t>7.5.2 Création et mise à jour des informations documentées</a:t>
            </a:r>
          </a:p>
          <a:p>
            <a:pPr algn="just">
              <a:spcAft>
                <a:spcPts val="600"/>
              </a:spcAft>
            </a:pPr>
            <a:r>
              <a:rPr lang="fr-FR" sz="2800" dirty="0"/>
              <a:t>Lors de la création et de la mise à jour des informations documentées, l’organisme doit s’assurer que les éléments suivants sont appropriés:</a:t>
            </a:r>
          </a:p>
          <a:p>
            <a:pPr algn="just">
              <a:spcAft>
                <a:spcPts val="600"/>
              </a:spcAft>
            </a:pPr>
            <a:endParaRPr lang="fr-FR" sz="2800" dirty="0"/>
          </a:p>
          <a:p>
            <a:pPr algn="just">
              <a:spcAft>
                <a:spcPts val="600"/>
              </a:spcAft>
            </a:pPr>
            <a:r>
              <a:rPr lang="fr-FR" sz="2800" dirty="0"/>
              <a:t>a) l’identification et la description des informations documentées (par exemple leur titre, date, auteur, numéro de référence);</a:t>
            </a:r>
          </a:p>
          <a:p>
            <a:pPr algn="just">
              <a:spcAft>
                <a:spcPts val="600"/>
              </a:spcAft>
            </a:pPr>
            <a:r>
              <a:rPr lang="fr-FR" sz="2800" dirty="0"/>
              <a:t>b) leur format (par exemple langue, version logicielle, graphiques) et support (par exemple électronique, papier);</a:t>
            </a:r>
          </a:p>
          <a:p>
            <a:pPr algn="just">
              <a:spcAft>
                <a:spcPts val="600"/>
              </a:spcAft>
            </a:pPr>
            <a:r>
              <a:rPr lang="fr-FR" sz="2800" dirty="0"/>
              <a:t>c) la revue effectuée (et leur approbation pour en déterminer la pertinence et l’adéquation).</a:t>
            </a:r>
            <a:endParaRPr lang="fr-FR" sz="2800" b="1" dirty="0">
              <a:solidFill>
                <a:srgbClr val="0070C0"/>
              </a:solidFill>
            </a:endParaRP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62531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38905"/>
            <a:ext cx="11397802" cy="4814168"/>
          </a:xfrm>
          <a:prstGeom prst="rect">
            <a:avLst/>
          </a:prstGeom>
          <a:noFill/>
        </p:spPr>
        <p:txBody>
          <a:bodyPr wrap="square" rtlCol="0">
            <a:spAutoFit/>
          </a:bodyPr>
          <a:lstStyle/>
          <a:p>
            <a:pPr algn="just">
              <a:spcAft>
                <a:spcPts val="600"/>
              </a:spcAft>
            </a:pPr>
            <a:r>
              <a:rPr lang="fr-FR" sz="2800" b="1" dirty="0">
                <a:solidFill>
                  <a:srgbClr val="0070C0"/>
                </a:solidFill>
              </a:rPr>
              <a:t>7.5 Informations documentées</a:t>
            </a:r>
          </a:p>
          <a:p>
            <a:pPr algn="just">
              <a:spcAft>
                <a:spcPts val="600"/>
              </a:spcAft>
            </a:pPr>
            <a:r>
              <a:rPr lang="fr-FR" sz="2800" b="1" dirty="0"/>
              <a:t>7.5.3 Maîtrise des informations documentées</a:t>
            </a:r>
          </a:p>
          <a:p>
            <a:pPr algn="just">
              <a:spcAft>
                <a:spcPts val="600"/>
              </a:spcAft>
            </a:pPr>
            <a:r>
              <a:rPr lang="fr-FR" sz="2800" b="1" dirty="0"/>
              <a:t>      7.5.3.1 </a:t>
            </a:r>
            <a:r>
              <a:rPr lang="fr-FR" sz="2800" dirty="0"/>
              <a:t>Les informations documentées exigées par le système de management de la qualité et par la  présente Norme internationale doivent être maîtrisées pour assurer:</a:t>
            </a:r>
          </a:p>
          <a:p>
            <a:pPr algn="just">
              <a:spcAft>
                <a:spcPts val="600"/>
              </a:spcAft>
            </a:pPr>
            <a:endParaRPr lang="fr-FR" sz="2800" dirty="0"/>
          </a:p>
          <a:p>
            <a:pPr algn="just">
              <a:spcAft>
                <a:spcPts val="600"/>
              </a:spcAft>
            </a:pPr>
            <a:r>
              <a:rPr lang="fr-FR" sz="2800" dirty="0"/>
              <a:t>a) qu’elles sont disponibles et conviennent à l’utilisation, quand et là où elles sont nécessaires;</a:t>
            </a:r>
          </a:p>
          <a:p>
            <a:pPr algn="just">
              <a:spcAft>
                <a:spcPts val="600"/>
              </a:spcAft>
            </a:pPr>
            <a:r>
              <a:rPr lang="fr-FR" sz="2800" dirty="0"/>
              <a:t>b) qu’elles sont convenablement protégées (par exemple, de toute perte de confidentialité, utilisation inappropriée ou perte d’intégrité).</a:t>
            </a:r>
            <a:endParaRPr lang="fr-FR" sz="2800" b="1" dirty="0">
              <a:solidFill>
                <a:srgbClr val="0070C0"/>
              </a:solidFill>
            </a:endParaRP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316359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26022"/>
            <a:ext cx="11397802" cy="4508927"/>
          </a:xfrm>
          <a:prstGeom prst="rect">
            <a:avLst/>
          </a:prstGeom>
          <a:noFill/>
        </p:spPr>
        <p:txBody>
          <a:bodyPr wrap="square" rtlCol="0">
            <a:spAutoFit/>
          </a:bodyPr>
          <a:lstStyle/>
          <a:p>
            <a:pPr algn="just">
              <a:spcAft>
                <a:spcPts val="600"/>
              </a:spcAft>
            </a:pPr>
            <a:r>
              <a:rPr lang="fr-FR" sz="2800" b="1" dirty="0">
                <a:solidFill>
                  <a:srgbClr val="0070C0"/>
                </a:solidFill>
              </a:rPr>
              <a:t>7.5 Informations documentées</a:t>
            </a:r>
          </a:p>
          <a:p>
            <a:pPr algn="just">
              <a:spcAft>
                <a:spcPts val="600"/>
              </a:spcAft>
            </a:pPr>
            <a:r>
              <a:rPr lang="fr-FR" sz="2800" b="1" dirty="0"/>
              <a:t>7.5.3 Maîtrise des informations documentées (suite)</a:t>
            </a:r>
          </a:p>
          <a:p>
            <a:pPr algn="just">
              <a:spcAft>
                <a:spcPts val="600"/>
              </a:spcAft>
            </a:pPr>
            <a:r>
              <a:rPr lang="fr-FR" sz="2800" b="1" dirty="0"/>
              <a:t>      7.5.3.2 </a:t>
            </a:r>
            <a:r>
              <a:rPr lang="fr-FR" sz="2800" dirty="0"/>
              <a:t>Pour maîtriser les informations documentées, l’organisme doit mettre en œuvre les activités suivantes, quand elles sont applicables:</a:t>
            </a:r>
          </a:p>
          <a:p>
            <a:pPr algn="just">
              <a:spcAft>
                <a:spcPts val="600"/>
              </a:spcAft>
            </a:pPr>
            <a:endParaRPr lang="fr-FR" sz="2800" dirty="0"/>
          </a:p>
          <a:p>
            <a:pPr algn="just">
              <a:spcAft>
                <a:spcPts val="600"/>
              </a:spcAft>
            </a:pPr>
            <a:r>
              <a:rPr lang="fr-FR" sz="2800" dirty="0"/>
              <a:t>a) distribution, accès, récupération et utilisation;</a:t>
            </a:r>
          </a:p>
          <a:p>
            <a:pPr algn="just">
              <a:spcAft>
                <a:spcPts val="600"/>
              </a:spcAft>
            </a:pPr>
            <a:r>
              <a:rPr lang="fr-FR" sz="2800" dirty="0"/>
              <a:t>b) stockage et protection, y compris préservation de la lisibilité;</a:t>
            </a:r>
          </a:p>
          <a:p>
            <a:pPr algn="just">
              <a:spcAft>
                <a:spcPts val="600"/>
              </a:spcAft>
            </a:pPr>
            <a:r>
              <a:rPr lang="fr-FR" sz="2800" dirty="0"/>
              <a:t>c) maîtrise des modifications (par exemple, contrôle des versions);</a:t>
            </a:r>
          </a:p>
          <a:p>
            <a:pPr algn="just">
              <a:spcAft>
                <a:spcPts val="600"/>
              </a:spcAft>
            </a:pPr>
            <a:r>
              <a:rPr lang="fr-FR" sz="2800" dirty="0"/>
              <a:t>d) conservation et élimination.</a:t>
            </a:r>
            <a:endParaRPr lang="fr-FR" sz="2800" b="1" dirty="0">
              <a:solidFill>
                <a:srgbClr val="0070C0"/>
              </a:solidFill>
            </a:endParaRP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417692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0" y="1241292"/>
            <a:ext cx="11384924" cy="4632037"/>
          </a:xfrm>
          <a:prstGeom prst="rect">
            <a:avLst/>
          </a:prstGeom>
          <a:noFill/>
        </p:spPr>
        <p:txBody>
          <a:bodyPr wrap="square" rtlCol="0">
            <a:spAutoFit/>
          </a:bodyPr>
          <a:lstStyle/>
          <a:p>
            <a:pPr algn="just">
              <a:spcAft>
                <a:spcPts val="600"/>
              </a:spcAft>
            </a:pPr>
            <a:r>
              <a:rPr lang="fr-FR" sz="2800" dirty="0"/>
              <a:t>Les informations documentées d’origine externe que l’organisme juge nécessaires à la planification et au fonctionnement du système de management de la qualité doivent être identifiées comme il convient et maîtrisées.</a:t>
            </a:r>
          </a:p>
          <a:p>
            <a:pPr algn="just">
              <a:spcAft>
                <a:spcPts val="600"/>
              </a:spcAft>
            </a:pPr>
            <a:r>
              <a:rPr lang="fr-FR" sz="2800" dirty="0"/>
              <a:t>Les informations documentées conservées comme preuves de conformité doivent être protégées de toute altération involontaire.</a:t>
            </a:r>
          </a:p>
          <a:p>
            <a:pPr algn="just">
              <a:spcAft>
                <a:spcPts val="600"/>
              </a:spcAft>
            </a:pPr>
            <a:endParaRPr lang="fr-FR" sz="2800" dirty="0"/>
          </a:p>
          <a:p>
            <a:pPr algn="just">
              <a:spcAft>
                <a:spcPts val="600"/>
              </a:spcAft>
            </a:pPr>
            <a:r>
              <a:rPr lang="fr-FR" sz="2800" u="sng" dirty="0"/>
              <a:t>NOTE</a:t>
            </a:r>
            <a:r>
              <a:rPr lang="fr-FR" sz="2800" dirty="0"/>
              <a:t> L’accès peut impliquer une décision relative à l’autorisation de consulter les informations documentées uniquement, ou l’autorisation et l’autorité de consulter et modifier les informations documentées.</a:t>
            </a:r>
            <a:endParaRPr lang="fr-FR" sz="2800" b="1" dirty="0">
              <a:solidFill>
                <a:srgbClr val="0070C0"/>
              </a:solidFill>
            </a:endParaRPr>
          </a:p>
        </p:txBody>
      </p:sp>
      <p:sp>
        <p:nvSpPr>
          <p:cNvPr id="4" name="Titre 1"/>
          <p:cNvSpPr txBox="1">
            <a:spLocks/>
          </p:cNvSpPr>
          <p:nvPr/>
        </p:nvSpPr>
        <p:spPr>
          <a:xfrm>
            <a:off x="4707977" y="507199"/>
            <a:ext cx="7129240" cy="45292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7 SUPPORT </a:t>
            </a:r>
          </a:p>
        </p:txBody>
      </p:sp>
    </p:spTree>
    <p:extLst>
      <p:ext uri="{BB962C8B-B14F-4D97-AF65-F5344CB8AC3E}">
        <p14:creationId xmlns:p14="http://schemas.microsoft.com/office/powerpoint/2010/main" val="100071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298537" y="517359"/>
            <a:ext cx="1926503" cy="671361"/>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Résumé</a:t>
            </a:r>
          </a:p>
        </p:txBody>
      </p:sp>
      <p:pic>
        <p:nvPicPr>
          <p:cNvPr id="2" name="Image 1"/>
          <p:cNvPicPr>
            <a:picLocks noChangeAspect="1"/>
          </p:cNvPicPr>
          <p:nvPr/>
        </p:nvPicPr>
        <p:blipFill rotWithShape="1">
          <a:blip r:embed="rId2"/>
          <a:srcRect l="33916" t="39778" r="34500" b="29504"/>
          <a:stretch/>
        </p:blipFill>
        <p:spPr>
          <a:xfrm>
            <a:off x="716280" y="1188720"/>
            <a:ext cx="10408920" cy="5394960"/>
          </a:xfrm>
          <a:prstGeom prst="rect">
            <a:avLst/>
          </a:prstGeom>
          <a:ln w="38100">
            <a:solidFill>
              <a:schemeClr val="tx1"/>
            </a:solidFill>
          </a:ln>
        </p:spPr>
      </p:pic>
    </p:spTree>
    <p:extLst>
      <p:ext uri="{BB962C8B-B14F-4D97-AF65-F5344CB8AC3E}">
        <p14:creationId xmlns:p14="http://schemas.microsoft.com/office/powerpoint/2010/main" val="4201181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298537" y="517359"/>
            <a:ext cx="1926503" cy="671361"/>
          </a:xfrm>
          <a:prstGeom prst="rect">
            <a:avLst/>
          </a:prstGeom>
          <a:solidFill>
            <a:srgbClr val="FFFF00"/>
          </a:solidFill>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Quiz</a:t>
            </a:r>
          </a:p>
        </p:txBody>
      </p:sp>
      <p:sp>
        <p:nvSpPr>
          <p:cNvPr id="3" name="Rectangle 2"/>
          <p:cNvSpPr/>
          <p:nvPr/>
        </p:nvSpPr>
        <p:spPr>
          <a:xfrm>
            <a:off x="298536" y="1188720"/>
            <a:ext cx="11756304" cy="4893647"/>
          </a:xfrm>
          <a:prstGeom prst="rect">
            <a:avLst/>
          </a:prstGeom>
          <a:solidFill>
            <a:srgbClr val="FFFF00"/>
          </a:solidFill>
        </p:spPr>
        <p:txBody>
          <a:bodyPr wrap="square">
            <a:spAutoFit/>
          </a:bodyPr>
          <a:lstStyle/>
          <a:p>
            <a:r>
              <a:rPr lang="fr-FR" sz="2400" dirty="0"/>
              <a:t>Quelles sont les informations à entreprendre pour assurer la maitrise des compétences?</a:t>
            </a:r>
          </a:p>
          <a:p>
            <a:endParaRPr lang="fr-FR" sz="2400" dirty="0"/>
          </a:p>
          <a:p>
            <a:r>
              <a:rPr lang="fr-FR" sz="2400" dirty="0"/>
              <a:t> Le personnel qui effectue un travail sous le contrôle de l’organisme à quoi doit il être sensibilisé? </a:t>
            </a:r>
          </a:p>
          <a:p>
            <a:endParaRPr lang="fr-FR" sz="2400" dirty="0"/>
          </a:p>
          <a:p>
            <a:r>
              <a:rPr lang="fr-FR" sz="2400" dirty="0"/>
              <a:t>Que doit définir l’organisme en matière de communication ?</a:t>
            </a:r>
          </a:p>
          <a:p>
            <a:endParaRPr lang="fr-FR" sz="2400" dirty="0"/>
          </a:p>
          <a:p>
            <a:r>
              <a:rPr lang="fr-FR" sz="2400" dirty="0"/>
              <a:t>Quels sont les moyens de communication que l’organisme peut mettre en œuvre?</a:t>
            </a:r>
          </a:p>
          <a:p>
            <a:endParaRPr lang="fr-FR" sz="2400" dirty="0"/>
          </a:p>
          <a:p>
            <a:r>
              <a:rPr lang="fr-FR" sz="2400" dirty="0"/>
              <a:t>Que signifie le terme « Informations documentées »? </a:t>
            </a:r>
          </a:p>
          <a:p>
            <a:endParaRPr lang="fr-FR" sz="2400" dirty="0"/>
          </a:p>
          <a:p>
            <a:r>
              <a:rPr lang="fr-FR" sz="2400" dirty="0"/>
              <a:t>Quelles sont les activités à entreprendre pour assurer la maitrise des informations documentées? </a:t>
            </a:r>
          </a:p>
        </p:txBody>
      </p:sp>
    </p:spTree>
    <p:extLst>
      <p:ext uri="{BB962C8B-B14F-4D97-AF65-F5344CB8AC3E}">
        <p14:creationId xmlns:p14="http://schemas.microsoft.com/office/powerpoint/2010/main" val="370759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334852" y="553471"/>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
        <p:nvSpPr>
          <p:cNvPr id="3" name="ZoneTexte 2"/>
          <p:cNvSpPr txBox="1"/>
          <p:nvPr/>
        </p:nvSpPr>
        <p:spPr>
          <a:xfrm>
            <a:off x="334852" y="1200264"/>
            <a:ext cx="11410680" cy="4839926"/>
          </a:xfrm>
          <a:prstGeom prst="rect">
            <a:avLst/>
          </a:prstGeom>
          <a:noFill/>
        </p:spPr>
        <p:txBody>
          <a:bodyPr wrap="square" rtlCol="0">
            <a:spAutoFit/>
          </a:bodyPr>
          <a:lstStyle/>
          <a:p>
            <a:pPr algn="just">
              <a:spcAft>
                <a:spcPts val="600"/>
              </a:spcAft>
            </a:pPr>
            <a:r>
              <a:rPr lang="fr-FR" sz="2800" b="1" dirty="0">
                <a:solidFill>
                  <a:srgbClr val="0070C0"/>
                </a:solidFill>
              </a:rPr>
              <a:t>8.1 Planification et maîtrise opérationnelles</a:t>
            </a:r>
          </a:p>
          <a:p>
            <a:pPr algn="just">
              <a:spcAft>
                <a:spcPts val="600"/>
              </a:spcAft>
            </a:pPr>
            <a:r>
              <a:rPr lang="fr-FR" sz="2800" dirty="0"/>
              <a:t>L’organisme doit planifier, mettre en œuvre et maîtriser les processus (voir 4.4) nécessaires pour satisfaire aux exigences relatives à la fourniture des produits et à la prestation de services, et réaliser les actions déterminées à l’Article 6, en:</a:t>
            </a:r>
          </a:p>
          <a:p>
            <a:pPr algn="just">
              <a:spcAft>
                <a:spcPts val="600"/>
              </a:spcAft>
            </a:pPr>
            <a:endParaRPr lang="fr-FR" sz="2800" dirty="0"/>
          </a:p>
          <a:p>
            <a:pPr algn="just">
              <a:spcAft>
                <a:spcPts val="600"/>
              </a:spcAft>
            </a:pPr>
            <a:r>
              <a:rPr lang="fr-FR" sz="2800" dirty="0"/>
              <a:t>a) déterminant les exigences relatives aux produits et services;</a:t>
            </a:r>
          </a:p>
          <a:p>
            <a:pPr algn="just">
              <a:spcAft>
                <a:spcPts val="600"/>
              </a:spcAft>
            </a:pPr>
            <a:r>
              <a:rPr lang="fr-FR" sz="2800" dirty="0"/>
              <a:t>b) établissant des critères pour:</a:t>
            </a:r>
          </a:p>
          <a:p>
            <a:pPr algn="just">
              <a:spcAft>
                <a:spcPts val="600"/>
              </a:spcAft>
            </a:pPr>
            <a:r>
              <a:rPr lang="fr-FR" sz="2800" dirty="0"/>
              <a:t>         1) ces processus;</a:t>
            </a:r>
          </a:p>
          <a:p>
            <a:pPr algn="just">
              <a:spcAft>
                <a:spcPts val="600"/>
              </a:spcAft>
            </a:pPr>
            <a:r>
              <a:rPr lang="fr-FR" sz="2800" dirty="0"/>
              <a:t>         2) l’acceptation des produits et services;</a:t>
            </a:r>
            <a:endParaRPr lang="fr-FR" sz="2800" b="1" dirty="0">
              <a:solidFill>
                <a:srgbClr val="0070C0"/>
              </a:solidFill>
            </a:endParaRPr>
          </a:p>
        </p:txBody>
      </p:sp>
    </p:spTree>
    <p:extLst>
      <p:ext uri="{BB962C8B-B14F-4D97-AF65-F5344CB8AC3E}">
        <p14:creationId xmlns:p14="http://schemas.microsoft.com/office/powerpoint/2010/main" val="254828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0" y="1200267"/>
            <a:ext cx="11372044" cy="4785926"/>
          </a:xfrm>
          <a:prstGeom prst="rect">
            <a:avLst/>
          </a:prstGeom>
          <a:noFill/>
        </p:spPr>
        <p:txBody>
          <a:bodyPr wrap="square" rtlCol="0">
            <a:spAutoFit/>
          </a:bodyPr>
          <a:lstStyle/>
          <a:p>
            <a:pPr algn="just">
              <a:spcAft>
                <a:spcPts val="600"/>
              </a:spcAft>
            </a:pPr>
            <a:r>
              <a:rPr lang="fr-FR" sz="2800" b="1" dirty="0">
                <a:solidFill>
                  <a:srgbClr val="0070C0"/>
                </a:solidFill>
              </a:rPr>
              <a:t>8.1 Planification et maîtrise opérationnelles (suite)</a:t>
            </a:r>
          </a:p>
          <a:p>
            <a:pPr algn="just">
              <a:spcAft>
                <a:spcPts val="600"/>
              </a:spcAft>
            </a:pPr>
            <a:r>
              <a:rPr lang="fr-FR" sz="2800" dirty="0"/>
              <a:t>c) déterminant les ressources nécessaires pour obtenir la conformité aux exigences relatives aux produits et services;</a:t>
            </a:r>
          </a:p>
          <a:p>
            <a:pPr algn="just">
              <a:spcAft>
                <a:spcPts val="600"/>
              </a:spcAft>
            </a:pPr>
            <a:r>
              <a:rPr lang="fr-FR" sz="2800" dirty="0"/>
              <a:t>d) mettant en œuvre la maîtrise de ces processus conformément aux critères; et</a:t>
            </a:r>
          </a:p>
          <a:p>
            <a:pPr algn="just">
              <a:spcAft>
                <a:spcPts val="600"/>
              </a:spcAft>
            </a:pPr>
            <a:r>
              <a:rPr lang="fr-FR" sz="2800" dirty="0"/>
              <a:t>e) déterminant, mettant à jour et conservant des informations documentées dans une mesure suffisante pour:</a:t>
            </a:r>
          </a:p>
          <a:p>
            <a:pPr algn="just">
              <a:spcAft>
                <a:spcPts val="600"/>
              </a:spcAft>
            </a:pPr>
            <a:r>
              <a:rPr lang="fr-FR" sz="2800" dirty="0"/>
              <a:t>        1) avoir l’assurance que les processus ont été réalisés comme prévu;</a:t>
            </a:r>
          </a:p>
          <a:p>
            <a:pPr algn="just">
              <a:spcAft>
                <a:spcPts val="600"/>
              </a:spcAft>
            </a:pPr>
            <a:r>
              <a:rPr lang="fr-FR" sz="2800" dirty="0"/>
              <a:t>        2) démontrer la conformité des produits et services aux exigences applicables.</a:t>
            </a:r>
            <a:endParaRPr lang="fr-FR" sz="2800" b="1" dirty="0">
              <a:solidFill>
                <a:srgbClr val="0070C0"/>
              </a:solidFill>
            </a:endParaRPr>
          </a:p>
        </p:txBody>
      </p:sp>
      <p:sp>
        <p:nvSpPr>
          <p:cNvPr id="5" name="Titre 1"/>
          <p:cNvSpPr txBox="1">
            <a:spLocks/>
          </p:cNvSpPr>
          <p:nvPr/>
        </p:nvSpPr>
        <p:spPr>
          <a:xfrm>
            <a:off x="360610" y="535509"/>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02742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1" y="1213142"/>
            <a:ext cx="11397801" cy="4355038"/>
          </a:xfrm>
          <a:prstGeom prst="rect">
            <a:avLst/>
          </a:prstGeom>
          <a:noFill/>
        </p:spPr>
        <p:txBody>
          <a:bodyPr wrap="square" rtlCol="0">
            <a:spAutoFit/>
          </a:bodyPr>
          <a:lstStyle/>
          <a:p>
            <a:pPr algn="just">
              <a:spcAft>
                <a:spcPts val="600"/>
              </a:spcAft>
            </a:pPr>
            <a:r>
              <a:rPr lang="fr-FR" sz="2800" b="1" dirty="0">
                <a:solidFill>
                  <a:srgbClr val="0070C0"/>
                </a:solidFill>
              </a:rPr>
              <a:t>8.1 Planification et maîtrise opérationnelles (suite)</a:t>
            </a:r>
          </a:p>
          <a:p>
            <a:pPr algn="just">
              <a:spcAft>
                <a:spcPts val="600"/>
              </a:spcAft>
            </a:pPr>
            <a:r>
              <a:rPr lang="fr-FR" sz="2800" dirty="0"/>
              <a:t>Les éléments de sortie de cette planification doivent être adaptés aux modes de fonctionnement de l’organisme.</a:t>
            </a:r>
          </a:p>
          <a:p>
            <a:pPr algn="just">
              <a:spcAft>
                <a:spcPts val="600"/>
              </a:spcAft>
            </a:pPr>
            <a:endParaRPr lang="fr-FR" sz="2800" dirty="0"/>
          </a:p>
          <a:p>
            <a:pPr algn="just">
              <a:spcAft>
                <a:spcPts val="600"/>
              </a:spcAft>
            </a:pPr>
            <a:r>
              <a:rPr lang="fr-FR" sz="2800" dirty="0"/>
              <a:t>L’organisme doit maîtriser les modifications prévues, analyser les conséquences des modifications imprévues et, si nécessaire, mener des actions pour limiter tout effet négatif.</a:t>
            </a:r>
          </a:p>
          <a:p>
            <a:pPr algn="just">
              <a:spcAft>
                <a:spcPts val="600"/>
              </a:spcAft>
            </a:pPr>
            <a:endParaRPr lang="fr-FR" sz="2800" dirty="0"/>
          </a:p>
          <a:p>
            <a:pPr algn="just">
              <a:spcAft>
                <a:spcPts val="600"/>
              </a:spcAft>
            </a:pPr>
            <a:r>
              <a:rPr lang="fr-FR" sz="2800" dirty="0"/>
              <a:t>Il doit s’assurer que les processus externalisés sont maîtrisés (voir 8.4).</a:t>
            </a:r>
            <a:endParaRPr lang="fr-FR" sz="2800" b="1" dirty="0">
              <a:solidFill>
                <a:srgbClr val="0070C0"/>
              </a:solidFill>
            </a:endParaRPr>
          </a:p>
        </p:txBody>
      </p:sp>
      <p:sp>
        <p:nvSpPr>
          <p:cNvPr id="5" name="Titre 1"/>
          <p:cNvSpPr txBox="1">
            <a:spLocks/>
          </p:cNvSpPr>
          <p:nvPr/>
        </p:nvSpPr>
        <p:spPr>
          <a:xfrm>
            <a:off x="220334" y="483970"/>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268889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40639" y="1223492"/>
            <a:ext cx="11397801" cy="5277808"/>
          </a:xfrm>
          <a:prstGeom prst="rect">
            <a:avLst/>
          </a:prstGeom>
          <a:noFill/>
        </p:spPr>
        <p:txBody>
          <a:bodyPr wrap="square" rtlCol="0">
            <a:spAutoFit/>
          </a:bodyPr>
          <a:lstStyle/>
          <a:p>
            <a:pPr algn="just">
              <a:spcAft>
                <a:spcPts val="600"/>
              </a:spcAft>
            </a:pPr>
            <a:r>
              <a:rPr lang="fr-FR" sz="2800" b="1" dirty="0">
                <a:solidFill>
                  <a:srgbClr val="0070C0"/>
                </a:solidFill>
              </a:rPr>
              <a:t>8.2 Exigences relatives aux produits et services (suite)</a:t>
            </a:r>
          </a:p>
          <a:p>
            <a:pPr algn="just">
              <a:spcAft>
                <a:spcPts val="600"/>
              </a:spcAft>
            </a:pPr>
            <a:r>
              <a:rPr lang="fr-FR" sz="2800" b="1" dirty="0"/>
              <a:t>8.2.3 Revue des exigences relatives aux produits et services</a:t>
            </a:r>
          </a:p>
          <a:p>
            <a:pPr algn="just">
              <a:spcAft>
                <a:spcPts val="600"/>
              </a:spcAft>
            </a:pPr>
            <a:r>
              <a:rPr lang="fr-FR" sz="2800" b="1" dirty="0"/>
              <a:t>       8.2.3.1 </a:t>
            </a:r>
            <a:r>
              <a:rPr lang="fr-FR" sz="2800" dirty="0"/>
              <a:t>L’organisme doit s’assurer qu’il est apte à répondre aux exigences relatives aux produits et services qu’il propose aux clients. Avant de s’engager à fournir des produits et services au client, l’organisme doit mener une revue incluant:</a:t>
            </a:r>
          </a:p>
          <a:p>
            <a:pPr algn="just">
              <a:spcAft>
                <a:spcPts val="600"/>
              </a:spcAft>
            </a:pPr>
            <a:endParaRPr lang="fr-FR" sz="2800" dirty="0"/>
          </a:p>
          <a:p>
            <a:pPr algn="just">
              <a:spcAft>
                <a:spcPts val="600"/>
              </a:spcAft>
            </a:pPr>
            <a:r>
              <a:rPr lang="fr-FR" sz="2800" dirty="0"/>
              <a:t>a) les exigences spécifiées par le client, y compris les exigences relatives à la livraison et aux activités après livraison;</a:t>
            </a:r>
          </a:p>
          <a:p>
            <a:pPr algn="just">
              <a:spcAft>
                <a:spcPts val="600"/>
              </a:spcAft>
            </a:pPr>
            <a:r>
              <a:rPr lang="fr-FR" sz="2800" dirty="0"/>
              <a:t>b) les exigences non formulées par le client mais nécessaires pour l’usage spécifié ou, lorsqu’il est connu, pour l’usage prévu;</a:t>
            </a:r>
            <a:endParaRPr lang="fr-FR" sz="2800" b="1" dirty="0">
              <a:solidFill>
                <a:srgbClr val="0070C0"/>
              </a:solidFill>
            </a:endParaRPr>
          </a:p>
        </p:txBody>
      </p:sp>
      <p:sp>
        <p:nvSpPr>
          <p:cNvPr id="5" name="Titre 1"/>
          <p:cNvSpPr txBox="1">
            <a:spLocks/>
          </p:cNvSpPr>
          <p:nvPr/>
        </p:nvSpPr>
        <p:spPr>
          <a:xfrm>
            <a:off x="240639" y="494320"/>
            <a:ext cx="10307623"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28151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0" y="1213148"/>
            <a:ext cx="11397801" cy="3493264"/>
          </a:xfrm>
          <a:prstGeom prst="rect">
            <a:avLst/>
          </a:prstGeom>
          <a:noFill/>
        </p:spPr>
        <p:txBody>
          <a:bodyPr wrap="square" rtlCol="0">
            <a:spAutoFit/>
          </a:bodyPr>
          <a:lstStyle/>
          <a:p>
            <a:pPr algn="just">
              <a:spcAft>
                <a:spcPts val="600"/>
              </a:spcAft>
            </a:pPr>
            <a:r>
              <a:rPr lang="fr-FR" sz="2800" b="1" dirty="0">
                <a:solidFill>
                  <a:srgbClr val="0070C0"/>
                </a:solidFill>
              </a:rPr>
              <a:t>8.2 Exigences relatives aux produits et services (suite)</a:t>
            </a:r>
          </a:p>
          <a:p>
            <a:pPr algn="just">
              <a:spcAft>
                <a:spcPts val="600"/>
              </a:spcAft>
            </a:pPr>
            <a:r>
              <a:rPr lang="fr-FR" sz="2800" b="1" dirty="0"/>
              <a:t>8.2.3 Revue des exigences relatives aux produits et services</a:t>
            </a:r>
          </a:p>
          <a:p>
            <a:pPr algn="just">
              <a:spcAft>
                <a:spcPts val="600"/>
              </a:spcAft>
            </a:pPr>
            <a:r>
              <a:rPr lang="fr-FR" sz="2800" b="1" dirty="0"/>
              <a:t>       8.2.3.1(suite)</a:t>
            </a:r>
          </a:p>
          <a:p>
            <a:pPr algn="just">
              <a:spcAft>
                <a:spcPts val="600"/>
              </a:spcAft>
            </a:pPr>
            <a:r>
              <a:rPr lang="fr-FR" sz="2800" dirty="0"/>
              <a:t>c) les exigences spécifiées par l’organisme;</a:t>
            </a:r>
          </a:p>
          <a:p>
            <a:pPr algn="just">
              <a:spcAft>
                <a:spcPts val="600"/>
              </a:spcAft>
            </a:pPr>
            <a:r>
              <a:rPr lang="fr-FR" sz="2800" dirty="0"/>
              <a:t>d) les exigences légales et réglementaires applicables aux produits et services;</a:t>
            </a:r>
          </a:p>
          <a:p>
            <a:pPr algn="just">
              <a:spcAft>
                <a:spcPts val="600"/>
              </a:spcAft>
            </a:pPr>
            <a:r>
              <a:rPr lang="fr-FR" sz="2800" dirty="0"/>
              <a:t>e) les écarts entre les exigences d’un contrat ou d’une commande et celles précédemment exprimées.</a:t>
            </a:r>
            <a:endParaRPr lang="fr-FR" sz="2800" b="1" dirty="0">
              <a:solidFill>
                <a:srgbClr val="0070C0"/>
              </a:solidFill>
            </a:endParaRPr>
          </a:p>
        </p:txBody>
      </p:sp>
      <p:sp>
        <p:nvSpPr>
          <p:cNvPr id="4" name="Titre 1"/>
          <p:cNvSpPr txBox="1">
            <a:spLocks/>
          </p:cNvSpPr>
          <p:nvPr/>
        </p:nvSpPr>
        <p:spPr>
          <a:xfrm>
            <a:off x="360610" y="483976"/>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99693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1" y="1226023"/>
            <a:ext cx="11384923" cy="3062377"/>
          </a:xfrm>
          <a:prstGeom prst="rect">
            <a:avLst/>
          </a:prstGeom>
          <a:noFill/>
        </p:spPr>
        <p:txBody>
          <a:bodyPr wrap="square" rtlCol="0">
            <a:spAutoFit/>
          </a:bodyPr>
          <a:lstStyle/>
          <a:p>
            <a:pPr algn="just">
              <a:spcAft>
                <a:spcPts val="600"/>
              </a:spcAft>
            </a:pPr>
            <a:r>
              <a:rPr lang="fr-FR" sz="2800" b="1" dirty="0">
                <a:solidFill>
                  <a:srgbClr val="0070C0"/>
                </a:solidFill>
              </a:rPr>
              <a:t>8.2 Exigences relatives aux produits et services (suite)</a:t>
            </a:r>
          </a:p>
          <a:p>
            <a:pPr algn="just">
              <a:spcAft>
                <a:spcPts val="600"/>
              </a:spcAft>
            </a:pPr>
            <a:r>
              <a:rPr lang="fr-FR" sz="2800" b="1" dirty="0"/>
              <a:t>8.2.3 Revue des exigences relatives aux produits et services</a:t>
            </a:r>
          </a:p>
          <a:p>
            <a:pPr algn="just">
              <a:spcAft>
                <a:spcPts val="600"/>
              </a:spcAft>
            </a:pPr>
            <a:r>
              <a:rPr lang="fr-FR" sz="2800" b="1" dirty="0"/>
              <a:t>       8.2.3.2</a:t>
            </a:r>
          </a:p>
          <a:p>
            <a:pPr algn="just">
              <a:spcAft>
                <a:spcPts val="600"/>
              </a:spcAft>
            </a:pPr>
            <a:r>
              <a:rPr lang="fr-FR" sz="2800" dirty="0"/>
              <a:t>L’organisme doit, le cas échéant, conserver des informations documentées:</a:t>
            </a:r>
          </a:p>
          <a:p>
            <a:pPr algn="just">
              <a:spcAft>
                <a:spcPts val="600"/>
              </a:spcAft>
            </a:pPr>
            <a:r>
              <a:rPr lang="fr-FR" sz="2800" dirty="0"/>
              <a:t>a) sur les résultats de la revue;</a:t>
            </a:r>
          </a:p>
          <a:p>
            <a:pPr algn="just">
              <a:spcAft>
                <a:spcPts val="600"/>
              </a:spcAft>
            </a:pPr>
            <a:r>
              <a:rPr lang="fr-FR" sz="2800" dirty="0"/>
              <a:t>b) sur toute nouvelle exigence relative aux produits et services.</a:t>
            </a:r>
            <a:endParaRPr lang="fr-FR" sz="2800" b="1" dirty="0">
              <a:solidFill>
                <a:srgbClr val="0070C0"/>
              </a:solidFill>
            </a:endParaRPr>
          </a:p>
        </p:txBody>
      </p:sp>
      <p:sp>
        <p:nvSpPr>
          <p:cNvPr id="4" name="Titre 1"/>
          <p:cNvSpPr txBox="1">
            <a:spLocks/>
          </p:cNvSpPr>
          <p:nvPr/>
        </p:nvSpPr>
        <p:spPr>
          <a:xfrm>
            <a:off x="347731" y="511912"/>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9357520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4" y="1232394"/>
            <a:ext cx="11384920" cy="2400657"/>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a:t>
            </a:r>
          </a:p>
          <a:p>
            <a:pPr algn="just">
              <a:spcAft>
                <a:spcPts val="600"/>
              </a:spcAft>
            </a:pPr>
            <a:r>
              <a:rPr lang="fr-FR" sz="2800" b="1" dirty="0"/>
              <a:t>8.3.1 Généralités</a:t>
            </a:r>
          </a:p>
          <a:p>
            <a:pPr algn="just">
              <a:spcAft>
                <a:spcPts val="600"/>
              </a:spcAft>
            </a:pPr>
            <a:r>
              <a:rPr lang="fr-FR" sz="2800" dirty="0"/>
              <a:t>L’organisme doit établir, mettre en œuvre et tenir à jour un processus de conception et développement approprié pour assurer la fourniture ultérieure de produits et services.</a:t>
            </a:r>
            <a:endParaRPr lang="fr-FR" sz="2800" b="1" dirty="0">
              <a:solidFill>
                <a:srgbClr val="0070C0"/>
              </a:solidFill>
            </a:endParaRPr>
          </a:p>
        </p:txBody>
      </p:sp>
      <p:sp>
        <p:nvSpPr>
          <p:cNvPr id="4" name="Titre 1"/>
          <p:cNvSpPr txBox="1">
            <a:spLocks/>
          </p:cNvSpPr>
          <p:nvPr/>
        </p:nvSpPr>
        <p:spPr>
          <a:xfrm>
            <a:off x="347734" y="444893"/>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34715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73490" y="1213146"/>
            <a:ext cx="11372041" cy="5293757"/>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a:t>
            </a:r>
          </a:p>
          <a:p>
            <a:pPr algn="just">
              <a:spcAft>
                <a:spcPts val="600"/>
              </a:spcAft>
            </a:pPr>
            <a:r>
              <a:rPr lang="fr-FR" sz="2800" b="1" dirty="0"/>
              <a:t>8.3.2 Planification de la conception et du développement</a:t>
            </a:r>
          </a:p>
          <a:p>
            <a:pPr algn="just">
              <a:spcAft>
                <a:spcPts val="600"/>
              </a:spcAft>
            </a:pPr>
            <a:r>
              <a:rPr lang="fr-FR" sz="2800" dirty="0"/>
              <a:t>Lors de la détermination des étapes et de la maîtrise de la conception et du développement, l’organisme doit prendre en compte:</a:t>
            </a:r>
          </a:p>
          <a:p>
            <a:pPr algn="just">
              <a:spcAft>
                <a:spcPts val="600"/>
              </a:spcAft>
            </a:pPr>
            <a:endParaRPr lang="fr-FR" sz="2800" dirty="0"/>
          </a:p>
          <a:p>
            <a:pPr algn="just">
              <a:spcAft>
                <a:spcPts val="600"/>
              </a:spcAft>
            </a:pPr>
            <a:r>
              <a:rPr lang="fr-FR" sz="2800" dirty="0"/>
              <a:t>a) la nature, la durée et la complexité des activités de conception et de développement;</a:t>
            </a:r>
          </a:p>
          <a:p>
            <a:pPr algn="just">
              <a:spcAft>
                <a:spcPts val="600"/>
              </a:spcAft>
            </a:pPr>
            <a:r>
              <a:rPr lang="fr-FR" sz="2800" dirty="0"/>
              <a:t>b) les étapes requises du processus, y compris les revues de la conception et du développement applicables;</a:t>
            </a:r>
          </a:p>
          <a:p>
            <a:pPr algn="just">
              <a:spcAft>
                <a:spcPts val="600"/>
              </a:spcAft>
            </a:pPr>
            <a:r>
              <a:rPr lang="fr-FR" sz="2800" dirty="0"/>
              <a:t>c) les activités requises pour la vérification et la validation du processus de conception et de développement;</a:t>
            </a:r>
            <a:endParaRPr lang="fr-FR" sz="2800" b="1" dirty="0">
              <a:solidFill>
                <a:srgbClr val="0070C0"/>
              </a:solidFill>
            </a:endParaRPr>
          </a:p>
        </p:txBody>
      </p:sp>
      <p:sp>
        <p:nvSpPr>
          <p:cNvPr id="4" name="Titre 1"/>
          <p:cNvSpPr txBox="1">
            <a:spLocks/>
          </p:cNvSpPr>
          <p:nvPr/>
        </p:nvSpPr>
        <p:spPr>
          <a:xfrm>
            <a:off x="-51515" y="494320"/>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1909898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2" y="1226022"/>
            <a:ext cx="11397799" cy="4785926"/>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a:t>
            </a:r>
          </a:p>
          <a:p>
            <a:pPr algn="just">
              <a:spcAft>
                <a:spcPts val="600"/>
              </a:spcAft>
            </a:pPr>
            <a:r>
              <a:rPr lang="fr-FR" sz="2800" b="1" dirty="0"/>
              <a:t>8.3.2 Planification de la conception et du développement (suite)</a:t>
            </a:r>
          </a:p>
          <a:p>
            <a:pPr algn="just">
              <a:spcAft>
                <a:spcPts val="600"/>
              </a:spcAft>
            </a:pPr>
            <a:r>
              <a:rPr lang="fr-FR" sz="2800" dirty="0"/>
              <a:t>d) les responsabilités et autorités impliquées dans le processus de conception et de développement;</a:t>
            </a:r>
          </a:p>
          <a:p>
            <a:pPr algn="just">
              <a:spcAft>
                <a:spcPts val="600"/>
              </a:spcAft>
            </a:pPr>
            <a:r>
              <a:rPr lang="fr-FR" sz="2800" dirty="0"/>
              <a:t>e) les besoins en ressources internes et externes pour la conception et le développement des produits et services;</a:t>
            </a:r>
          </a:p>
          <a:p>
            <a:pPr algn="just">
              <a:spcAft>
                <a:spcPts val="600"/>
              </a:spcAft>
            </a:pPr>
            <a:r>
              <a:rPr lang="fr-FR" sz="2800" dirty="0"/>
              <a:t>f) la nécessité de maîtriser les interfaces entre les personnes impliquées dans le processus de conception et de développement;</a:t>
            </a:r>
          </a:p>
          <a:p>
            <a:pPr algn="just">
              <a:spcAft>
                <a:spcPts val="600"/>
              </a:spcAft>
            </a:pPr>
            <a:r>
              <a:rPr lang="fr-FR" sz="2800" dirty="0"/>
              <a:t>g) la nécessité d’impliquer des clients et des utilisateurs dans le processus de conception et de développement;</a:t>
            </a:r>
            <a:endParaRPr lang="fr-FR" sz="2800" b="1" dirty="0">
              <a:solidFill>
                <a:srgbClr val="0070C0"/>
              </a:solidFill>
            </a:endParaRPr>
          </a:p>
        </p:txBody>
      </p:sp>
      <p:sp>
        <p:nvSpPr>
          <p:cNvPr id="4" name="Titre 1"/>
          <p:cNvSpPr txBox="1">
            <a:spLocks/>
          </p:cNvSpPr>
          <p:nvPr/>
        </p:nvSpPr>
        <p:spPr>
          <a:xfrm>
            <a:off x="347732" y="496850"/>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42249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1" y="1226021"/>
            <a:ext cx="11359163" cy="3847207"/>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a:t>
            </a:r>
          </a:p>
          <a:p>
            <a:pPr algn="just">
              <a:spcAft>
                <a:spcPts val="600"/>
              </a:spcAft>
            </a:pPr>
            <a:r>
              <a:rPr lang="fr-FR" sz="2800" b="1" dirty="0"/>
              <a:t>8.3.2 Planification de la conception et du développement (suite)</a:t>
            </a:r>
          </a:p>
          <a:p>
            <a:pPr algn="just">
              <a:spcAft>
                <a:spcPts val="600"/>
              </a:spcAft>
            </a:pPr>
            <a:r>
              <a:rPr lang="fr-FR" sz="2800" dirty="0"/>
              <a:t>h) les exigences relatives à la fourniture des produits et la prestation de services ultérieures;</a:t>
            </a:r>
          </a:p>
          <a:p>
            <a:pPr algn="just">
              <a:spcAft>
                <a:spcPts val="600"/>
              </a:spcAft>
            </a:pPr>
            <a:r>
              <a:rPr lang="fr-FR" sz="2800" dirty="0"/>
              <a:t>i) le niveau de maîtrise du processus de conception et de développement attendu par les clients et les autres parties intéressées pertinentes;</a:t>
            </a:r>
          </a:p>
          <a:p>
            <a:pPr algn="just">
              <a:spcAft>
                <a:spcPts val="600"/>
              </a:spcAft>
            </a:pPr>
            <a:r>
              <a:rPr lang="fr-FR" sz="2800" dirty="0"/>
              <a:t>j) les informations documentées nécessaires pour démontrer que les exigences relatives à la conception et au développement ont été satisfaites.</a:t>
            </a:r>
            <a:endParaRPr lang="fr-FR" sz="2800" b="1" dirty="0">
              <a:solidFill>
                <a:srgbClr val="0070C0"/>
              </a:solidFill>
            </a:endParaRPr>
          </a:p>
        </p:txBody>
      </p:sp>
      <p:sp>
        <p:nvSpPr>
          <p:cNvPr id="4" name="Titre 1"/>
          <p:cNvSpPr txBox="1">
            <a:spLocks/>
          </p:cNvSpPr>
          <p:nvPr/>
        </p:nvSpPr>
        <p:spPr>
          <a:xfrm>
            <a:off x="360611" y="496849"/>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297611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2" y="1210615"/>
            <a:ext cx="11384921" cy="3847207"/>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 (suite)</a:t>
            </a:r>
          </a:p>
          <a:p>
            <a:pPr algn="just">
              <a:spcAft>
                <a:spcPts val="600"/>
              </a:spcAft>
            </a:pPr>
            <a:r>
              <a:rPr lang="fr-FR" sz="2800" b="1" dirty="0"/>
              <a:t>8.3.3 Éléments d’entrée de la conception et du développement</a:t>
            </a:r>
          </a:p>
          <a:p>
            <a:pPr algn="just">
              <a:spcAft>
                <a:spcPts val="600"/>
              </a:spcAft>
            </a:pPr>
            <a:r>
              <a:rPr lang="fr-FR" sz="2800" dirty="0"/>
              <a:t>L’organisme doit déterminer les exigences essentielles pour les types spécifiques de produits et services à concevoir et à développer. L’organisme doit prendre en compte:</a:t>
            </a:r>
          </a:p>
          <a:p>
            <a:pPr algn="just">
              <a:spcAft>
                <a:spcPts val="600"/>
              </a:spcAft>
            </a:pPr>
            <a:r>
              <a:rPr lang="fr-FR" sz="2800" dirty="0"/>
              <a:t>a) les exigences fonctionnelles et les exigences de performance;</a:t>
            </a:r>
          </a:p>
          <a:p>
            <a:pPr algn="just">
              <a:spcAft>
                <a:spcPts val="600"/>
              </a:spcAft>
            </a:pPr>
            <a:r>
              <a:rPr lang="fr-FR" sz="2800" dirty="0"/>
              <a:t>b) les informations issues d’activités similaires précédentes de conception et de développement;</a:t>
            </a:r>
          </a:p>
        </p:txBody>
      </p:sp>
      <p:sp>
        <p:nvSpPr>
          <p:cNvPr id="4" name="Titre 1"/>
          <p:cNvSpPr txBox="1">
            <a:spLocks/>
          </p:cNvSpPr>
          <p:nvPr/>
        </p:nvSpPr>
        <p:spPr>
          <a:xfrm>
            <a:off x="347732" y="481443"/>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22021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2" y="1210616"/>
            <a:ext cx="11384921" cy="3847207"/>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 </a:t>
            </a:r>
          </a:p>
          <a:p>
            <a:pPr algn="just">
              <a:spcAft>
                <a:spcPts val="600"/>
              </a:spcAft>
            </a:pPr>
            <a:r>
              <a:rPr lang="fr-FR" sz="2800" b="1" dirty="0"/>
              <a:t>8.3.3 Éléments d’entrée de la conception et du développement(suite)</a:t>
            </a:r>
          </a:p>
          <a:p>
            <a:pPr algn="just">
              <a:spcAft>
                <a:spcPts val="600"/>
              </a:spcAft>
            </a:pPr>
            <a:r>
              <a:rPr lang="fr-FR" sz="2800" dirty="0"/>
              <a:t>c) les exigences légales et réglementaires;</a:t>
            </a:r>
          </a:p>
          <a:p>
            <a:pPr algn="just">
              <a:spcAft>
                <a:spcPts val="600"/>
              </a:spcAft>
            </a:pPr>
            <a:r>
              <a:rPr lang="fr-FR" sz="2800" dirty="0"/>
              <a:t>d) les normes ou les règles internes, «règles de l’art» que l’organisme s’est engagé à mettre en œuvre;</a:t>
            </a:r>
          </a:p>
          <a:p>
            <a:pPr algn="just">
              <a:spcAft>
                <a:spcPts val="600"/>
              </a:spcAft>
            </a:pPr>
            <a:r>
              <a:rPr lang="fr-FR" sz="2800" dirty="0"/>
              <a:t>e) les conséquences potentielles d’une défaillance liées à la nature des produits et services.</a:t>
            </a:r>
            <a:endParaRPr lang="fr-FR" sz="2800" b="1" dirty="0">
              <a:solidFill>
                <a:srgbClr val="0070C0"/>
              </a:solidFill>
            </a:endParaRPr>
          </a:p>
        </p:txBody>
      </p:sp>
      <p:sp>
        <p:nvSpPr>
          <p:cNvPr id="4" name="Titre 1"/>
          <p:cNvSpPr txBox="1">
            <a:spLocks/>
          </p:cNvSpPr>
          <p:nvPr/>
        </p:nvSpPr>
        <p:spPr>
          <a:xfrm>
            <a:off x="347732" y="489336"/>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11958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4" y="1219516"/>
            <a:ext cx="11397800" cy="5293757"/>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 (suite)</a:t>
            </a:r>
          </a:p>
          <a:p>
            <a:pPr algn="just">
              <a:spcAft>
                <a:spcPts val="600"/>
              </a:spcAft>
            </a:pPr>
            <a:r>
              <a:rPr lang="fr-FR" sz="2800" b="1" dirty="0"/>
              <a:t>8.3.3 Éléments d’entrée de la conception et du développement (suite)</a:t>
            </a:r>
            <a:endParaRPr lang="fr-FR" sz="2800" dirty="0"/>
          </a:p>
          <a:p>
            <a:pPr algn="just">
              <a:spcAft>
                <a:spcPts val="600"/>
              </a:spcAft>
            </a:pPr>
            <a:r>
              <a:rPr lang="fr-FR" sz="2800" dirty="0"/>
              <a:t>Les éléments d’entrée doivent être appropriés pour permettre l’exercice de la conception et du développement, complets et non ambigus.</a:t>
            </a:r>
          </a:p>
          <a:p>
            <a:pPr algn="just">
              <a:spcAft>
                <a:spcPts val="600"/>
              </a:spcAft>
            </a:pPr>
            <a:endParaRPr lang="fr-FR" sz="2800" dirty="0"/>
          </a:p>
          <a:p>
            <a:pPr algn="just">
              <a:spcAft>
                <a:spcPts val="600"/>
              </a:spcAft>
            </a:pPr>
            <a:r>
              <a:rPr lang="fr-FR" sz="2800" dirty="0"/>
              <a:t>Les éléments conflictuels d’entrée de conception et de développement doivent être résolus.</a:t>
            </a:r>
          </a:p>
          <a:p>
            <a:pPr algn="just">
              <a:spcAft>
                <a:spcPts val="600"/>
              </a:spcAft>
            </a:pPr>
            <a:endParaRPr lang="fr-FR" sz="2800" dirty="0"/>
          </a:p>
          <a:p>
            <a:pPr algn="just">
              <a:spcAft>
                <a:spcPts val="600"/>
              </a:spcAft>
            </a:pPr>
            <a:r>
              <a:rPr lang="fr-FR" sz="2800" dirty="0"/>
              <a:t>L’organisme doit conserver des informations documentées sur les éléments d’entrée de la conception et du développement.</a:t>
            </a:r>
            <a:endParaRPr lang="fr-FR" sz="2800" b="1" dirty="0">
              <a:solidFill>
                <a:srgbClr val="0070C0"/>
              </a:solidFill>
            </a:endParaRPr>
          </a:p>
        </p:txBody>
      </p:sp>
      <p:sp>
        <p:nvSpPr>
          <p:cNvPr id="4" name="Titre 1"/>
          <p:cNvSpPr txBox="1">
            <a:spLocks/>
          </p:cNvSpPr>
          <p:nvPr/>
        </p:nvSpPr>
        <p:spPr>
          <a:xfrm>
            <a:off x="334854" y="49034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207010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2" y="1245274"/>
            <a:ext cx="11359163" cy="3416320"/>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 (suite)</a:t>
            </a:r>
          </a:p>
          <a:p>
            <a:pPr algn="just">
              <a:spcAft>
                <a:spcPts val="600"/>
              </a:spcAft>
            </a:pPr>
            <a:r>
              <a:rPr lang="fr-FR" sz="2800" b="1" dirty="0"/>
              <a:t>8.3.4 Maîtrise de la conception et du développement</a:t>
            </a:r>
          </a:p>
          <a:p>
            <a:pPr algn="just">
              <a:spcAft>
                <a:spcPts val="600"/>
              </a:spcAft>
            </a:pPr>
            <a:r>
              <a:rPr lang="fr-FR" sz="2800" dirty="0"/>
              <a:t>L’organisme doit maîtriser le processus de conception et de développement pour assurer que:</a:t>
            </a:r>
          </a:p>
          <a:p>
            <a:pPr algn="just">
              <a:spcAft>
                <a:spcPts val="600"/>
              </a:spcAft>
            </a:pPr>
            <a:r>
              <a:rPr lang="fr-FR" sz="2800" dirty="0"/>
              <a:t>a) les résultats attendus sont définis;</a:t>
            </a:r>
          </a:p>
          <a:p>
            <a:pPr algn="just">
              <a:spcAft>
                <a:spcPts val="600"/>
              </a:spcAft>
            </a:pPr>
            <a:r>
              <a:rPr lang="fr-FR" sz="2800" dirty="0"/>
              <a:t>b) des revues sont menées pour évaluer l’aptitude des résultats de la conception et du développement à satisfaire aux exigences;</a:t>
            </a:r>
          </a:p>
        </p:txBody>
      </p:sp>
      <p:sp>
        <p:nvSpPr>
          <p:cNvPr id="4" name="Titre 1"/>
          <p:cNvSpPr txBox="1">
            <a:spLocks/>
          </p:cNvSpPr>
          <p:nvPr/>
        </p:nvSpPr>
        <p:spPr>
          <a:xfrm>
            <a:off x="347732" y="516102"/>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66979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2" y="1232396"/>
            <a:ext cx="11359163" cy="3770263"/>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 (suite)</a:t>
            </a:r>
          </a:p>
          <a:p>
            <a:pPr algn="just">
              <a:spcAft>
                <a:spcPts val="600"/>
              </a:spcAft>
            </a:pPr>
            <a:r>
              <a:rPr lang="fr-FR" sz="2800" b="1" dirty="0"/>
              <a:t>8.3.4 Maîtrise de la conception et du développement(suite)</a:t>
            </a:r>
          </a:p>
          <a:p>
            <a:pPr algn="just">
              <a:spcAft>
                <a:spcPts val="600"/>
              </a:spcAft>
            </a:pPr>
            <a:r>
              <a:rPr lang="fr-FR" sz="2800" dirty="0"/>
              <a:t>c) des activités de vérification sont réalisées pour s’assurer que les éléments de sortie de la conception et du développement satisfont aux exigences d’entrée;</a:t>
            </a:r>
          </a:p>
          <a:p>
            <a:pPr algn="just">
              <a:spcAft>
                <a:spcPts val="600"/>
              </a:spcAft>
            </a:pPr>
            <a:r>
              <a:rPr lang="fr-FR" sz="2800" dirty="0"/>
              <a:t>d) des activités de validation sont réalisées pour s’assurer que les produits et services résultants satisfont aux exigences pour l’application spécifiée ou l’usage prévu;</a:t>
            </a:r>
            <a:endParaRPr lang="fr-FR" sz="2800" b="1" dirty="0">
              <a:solidFill>
                <a:srgbClr val="0070C0"/>
              </a:solidFill>
            </a:endParaRPr>
          </a:p>
        </p:txBody>
      </p:sp>
      <p:sp>
        <p:nvSpPr>
          <p:cNvPr id="4" name="Titre 1"/>
          <p:cNvSpPr txBox="1">
            <a:spLocks/>
          </p:cNvSpPr>
          <p:nvPr/>
        </p:nvSpPr>
        <p:spPr>
          <a:xfrm>
            <a:off x="347732" y="50322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42352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3" y="1219518"/>
            <a:ext cx="11436435" cy="4785926"/>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 (suite)</a:t>
            </a:r>
          </a:p>
          <a:p>
            <a:pPr algn="just">
              <a:spcAft>
                <a:spcPts val="600"/>
              </a:spcAft>
            </a:pPr>
            <a:r>
              <a:rPr lang="fr-FR" sz="2800" b="1" dirty="0"/>
              <a:t>8.3.4 Maîtrise de la conception et du développement (suite)</a:t>
            </a:r>
          </a:p>
          <a:p>
            <a:pPr algn="just">
              <a:spcAft>
                <a:spcPts val="600"/>
              </a:spcAft>
            </a:pPr>
            <a:r>
              <a:rPr lang="fr-FR" sz="2800" dirty="0"/>
              <a:t>e) toutes les actions nécessaires sont entreprises pour les problèmes déterminés lors des revues ou des activités de vérification et de validation;</a:t>
            </a:r>
          </a:p>
          <a:p>
            <a:pPr algn="just">
              <a:spcAft>
                <a:spcPts val="600"/>
              </a:spcAft>
            </a:pPr>
            <a:r>
              <a:rPr lang="fr-FR" sz="2800" dirty="0"/>
              <a:t>f) les informations documentées relatives à ces activités sont conservées.</a:t>
            </a:r>
          </a:p>
          <a:p>
            <a:pPr algn="just">
              <a:spcAft>
                <a:spcPts val="600"/>
              </a:spcAft>
            </a:pPr>
            <a:endParaRPr lang="fr-FR" sz="2800" dirty="0"/>
          </a:p>
          <a:p>
            <a:pPr algn="just">
              <a:spcAft>
                <a:spcPts val="600"/>
              </a:spcAft>
            </a:pPr>
            <a:r>
              <a:rPr lang="fr-FR" sz="2800" u="sng" dirty="0"/>
              <a:t>NOTE</a:t>
            </a:r>
            <a:r>
              <a:rPr lang="fr-FR" sz="2800" dirty="0"/>
              <a:t> Les revues, la vérification et la validation de la conception et du développement ont des objectifs distincts. Elles peuvent être réalisées séparément, ou être combinées, de façon adaptée aux produits et services de l’organisme.</a:t>
            </a:r>
            <a:endParaRPr lang="fr-FR" sz="2800" b="1" dirty="0">
              <a:solidFill>
                <a:srgbClr val="0070C0"/>
              </a:solidFill>
            </a:endParaRPr>
          </a:p>
        </p:txBody>
      </p:sp>
      <p:sp>
        <p:nvSpPr>
          <p:cNvPr id="4" name="Titre 1"/>
          <p:cNvSpPr txBox="1">
            <a:spLocks/>
          </p:cNvSpPr>
          <p:nvPr/>
        </p:nvSpPr>
        <p:spPr>
          <a:xfrm>
            <a:off x="347733" y="490346"/>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217799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3" y="1219518"/>
            <a:ext cx="11410677" cy="4862870"/>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 (suite)</a:t>
            </a:r>
          </a:p>
          <a:p>
            <a:pPr algn="just">
              <a:spcAft>
                <a:spcPts val="600"/>
              </a:spcAft>
            </a:pPr>
            <a:r>
              <a:rPr lang="fr-FR" sz="2800" b="1" dirty="0"/>
              <a:t>8.3.5 Éléments de sortie de la conception et du développement</a:t>
            </a:r>
          </a:p>
          <a:p>
            <a:pPr algn="just">
              <a:spcAft>
                <a:spcPts val="600"/>
              </a:spcAft>
            </a:pPr>
            <a:r>
              <a:rPr lang="fr-FR" sz="2800" dirty="0"/>
              <a:t>L’organisme doit s’assurer que les éléments de sortie de la conception et du développement:</a:t>
            </a:r>
          </a:p>
          <a:p>
            <a:pPr algn="just">
              <a:spcAft>
                <a:spcPts val="600"/>
              </a:spcAft>
            </a:pPr>
            <a:endParaRPr lang="fr-FR" sz="2800" dirty="0"/>
          </a:p>
          <a:p>
            <a:pPr algn="just">
              <a:spcAft>
                <a:spcPts val="600"/>
              </a:spcAft>
            </a:pPr>
            <a:r>
              <a:rPr lang="fr-FR" sz="2800" dirty="0"/>
              <a:t>a) satisfont aux exigences d’entrée;</a:t>
            </a:r>
          </a:p>
          <a:p>
            <a:pPr algn="just">
              <a:spcAft>
                <a:spcPts val="600"/>
              </a:spcAft>
            </a:pPr>
            <a:r>
              <a:rPr lang="fr-FR" sz="2800" dirty="0"/>
              <a:t>b) sont adéquats pour les processus ultérieurs relatifs à la fourniture des produits et à la prestation de services;</a:t>
            </a:r>
          </a:p>
          <a:p>
            <a:pPr algn="just">
              <a:spcAft>
                <a:spcPts val="600"/>
              </a:spcAft>
            </a:pPr>
            <a:r>
              <a:rPr lang="fr-FR" sz="2800" dirty="0"/>
              <a:t>c) contiennent ou font référence à des exigences de surveillance et de mesure, le cas échéant, et à des critères d’acceptation;</a:t>
            </a:r>
            <a:endParaRPr lang="fr-FR" sz="2800" b="1" dirty="0">
              <a:solidFill>
                <a:srgbClr val="0070C0"/>
              </a:solidFill>
            </a:endParaRPr>
          </a:p>
        </p:txBody>
      </p:sp>
      <p:sp>
        <p:nvSpPr>
          <p:cNvPr id="4" name="Titre 1"/>
          <p:cNvSpPr txBox="1">
            <a:spLocks/>
          </p:cNvSpPr>
          <p:nvPr/>
        </p:nvSpPr>
        <p:spPr>
          <a:xfrm>
            <a:off x="-51515" y="494320"/>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94510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1975" y="1223495"/>
            <a:ext cx="11462194" cy="4278094"/>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 (suite)</a:t>
            </a:r>
          </a:p>
          <a:p>
            <a:pPr algn="just">
              <a:spcAft>
                <a:spcPts val="600"/>
              </a:spcAft>
            </a:pPr>
            <a:r>
              <a:rPr lang="fr-FR" sz="2800" b="1" dirty="0"/>
              <a:t>8.3.5 Éléments de sortie de la conception et du développement (suite)</a:t>
            </a:r>
            <a:endParaRPr lang="fr-FR" sz="2800" dirty="0"/>
          </a:p>
          <a:p>
            <a:pPr algn="just">
              <a:spcAft>
                <a:spcPts val="600"/>
              </a:spcAft>
            </a:pPr>
            <a:r>
              <a:rPr lang="fr-FR" sz="2800" dirty="0"/>
              <a:t>d) spécifient les caractéristiques des produits et services qui sont essentielles pour leur usage prévu et leur fourniture ou prestation appropriée et en toute sécurité.</a:t>
            </a:r>
          </a:p>
          <a:p>
            <a:pPr algn="just">
              <a:spcAft>
                <a:spcPts val="600"/>
              </a:spcAft>
            </a:pPr>
            <a:endParaRPr lang="fr-FR" sz="2800" dirty="0"/>
          </a:p>
          <a:p>
            <a:pPr algn="just">
              <a:spcAft>
                <a:spcPts val="600"/>
              </a:spcAft>
            </a:pPr>
            <a:r>
              <a:rPr lang="fr-FR" sz="2800" dirty="0"/>
              <a:t>L’organisme doit conserver des informations documentées sur les éléments de sortie de la conception et du développement.</a:t>
            </a:r>
            <a:endParaRPr lang="fr-FR" sz="2800" b="1" dirty="0">
              <a:solidFill>
                <a:srgbClr val="0070C0"/>
              </a:solidFill>
            </a:endParaRPr>
          </a:p>
        </p:txBody>
      </p:sp>
      <p:sp>
        <p:nvSpPr>
          <p:cNvPr id="4" name="Titre 1"/>
          <p:cNvSpPr txBox="1">
            <a:spLocks/>
          </p:cNvSpPr>
          <p:nvPr/>
        </p:nvSpPr>
        <p:spPr>
          <a:xfrm>
            <a:off x="-51515" y="494320"/>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13042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2" y="1223493"/>
            <a:ext cx="11384921" cy="2831544"/>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 (suite)</a:t>
            </a:r>
          </a:p>
          <a:p>
            <a:pPr algn="just">
              <a:spcAft>
                <a:spcPts val="600"/>
              </a:spcAft>
            </a:pPr>
            <a:r>
              <a:rPr lang="fr-FR" sz="2800" b="1" dirty="0"/>
              <a:t>8.3.6 Modifications de la conception et du développement</a:t>
            </a:r>
          </a:p>
          <a:p>
            <a:pPr algn="just">
              <a:spcAft>
                <a:spcPts val="600"/>
              </a:spcAft>
            </a:pPr>
            <a:r>
              <a:rPr lang="fr-FR" sz="2800" dirty="0"/>
              <a:t>Lors de la conception et du développement de produits et services ou ultérieurement, l’organisme doit identifier, passer en revue et maîtriser les modifications apportées, en tant que de besoin pour s’assurer qu’elles n’aient pas d’impact négatif sur la conformité aux exigences.</a:t>
            </a:r>
            <a:endParaRPr lang="fr-FR" sz="2800" b="1" dirty="0">
              <a:solidFill>
                <a:srgbClr val="0070C0"/>
              </a:solidFill>
            </a:endParaRPr>
          </a:p>
        </p:txBody>
      </p:sp>
      <p:sp>
        <p:nvSpPr>
          <p:cNvPr id="4" name="Titre 1"/>
          <p:cNvSpPr txBox="1">
            <a:spLocks/>
          </p:cNvSpPr>
          <p:nvPr/>
        </p:nvSpPr>
        <p:spPr>
          <a:xfrm>
            <a:off x="347732" y="494321"/>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81049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2" y="1210617"/>
            <a:ext cx="11384920" cy="3570208"/>
          </a:xfrm>
          <a:prstGeom prst="rect">
            <a:avLst/>
          </a:prstGeom>
          <a:noFill/>
        </p:spPr>
        <p:txBody>
          <a:bodyPr wrap="square" rtlCol="0">
            <a:spAutoFit/>
          </a:bodyPr>
          <a:lstStyle/>
          <a:p>
            <a:pPr algn="just">
              <a:spcAft>
                <a:spcPts val="600"/>
              </a:spcAft>
            </a:pPr>
            <a:r>
              <a:rPr lang="fr-FR" sz="2800" b="1" dirty="0">
                <a:solidFill>
                  <a:srgbClr val="0070C0"/>
                </a:solidFill>
              </a:rPr>
              <a:t>8.3 Conception et développement de produits et services (suite)</a:t>
            </a:r>
          </a:p>
          <a:p>
            <a:pPr algn="just">
              <a:spcAft>
                <a:spcPts val="600"/>
              </a:spcAft>
            </a:pPr>
            <a:r>
              <a:rPr lang="fr-FR" sz="2800" b="1" dirty="0"/>
              <a:t>8.3.6 Modifications de la conception et du développement (suite)</a:t>
            </a:r>
          </a:p>
          <a:p>
            <a:pPr algn="just">
              <a:spcAft>
                <a:spcPts val="600"/>
              </a:spcAft>
            </a:pPr>
            <a:r>
              <a:rPr lang="fr-FR" sz="2800" dirty="0"/>
              <a:t>L’organisme doit conserver des informations documentées sur:</a:t>
            </a:r>
          </a:p>
          <a:p>
            <a:pPr algn="just">
              <a:spcAft>
                <a:spcPts val="600"/>
              </a:spcAft>
            </a:pPr>
            <a:r>
              <a:rPr lang="fr-FR" sz="2800" dirty="0"/>
              <a:t>a) les modifications de la conception et du développement;</a:t>
            </a:r>
          </a:p>
          <a:p>
            <a:pPr algn="just">
              <a:spcAft>
                <a:spcPts val="600"/>
              </a:spcAft>
            </a:pPr>
            <a:r>
              <a:rPr lang="fr-FR" sz="2800" dirty="0"/>
              <a:t>b) les résultats des revues;</a:t>
            </a:r>
          </a:p>
          <a:p>
            <a:pPr algn="just">
              <a:spcAft>
                <a:spcPts val="600"/>
              </a:spcAft>
            </a:pPr>
            <a:r>
              <a:rPr lang="fr-FR" sz="2800" dirty="0"/>
              <a:t>c) l’autorisation des modifications;</a:t>
            </a:r>
          </a:p>
          <a:p>
            <a:pPr algn="just">
              <a:spcAft>
                <a:spcPts val="600"/>
              </a:spcAft>
            </a:pPr>
            <a:r>
              <a:rPr lang="fr-FR" sz="2800" dirty="0"/>
              <a:t>d) les actions entreprises pour prévenir les impacts négatifs.</a:t>
            </a:r>
            <a:endParaRPr lang="fr-FR" sz="2800" b="1" dirty="0">
              <a:solidFill>
                <a:srgbClr val="0070C0"/>
              </a:solidFill>
            </a:endParaRPr>
          </a:p>
        </p:txBody>
      </p:sp>
      <p:sp>
        <p:nvSpPr>
          <p:cNvPr id="4" name="Titre 1"/>
          <p:cNvSpPr txBox="1">
            <a:spLocks/>
          </p:cNvSpPr>
          <p:nvPr/>
        </p:nvSpPr>
        <p:spPr>
          <a:xfrm>
            <a:off x="360612" y="481445"/>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219365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6616" y="1223492"/>
            <a:ext cx="11410677" cy="4785926"/>
          </a:xfrm>
          <a:prstGeom prst="rect">
            <a:avLst/>
          </a:prstGeom>
          <a:noFill/>
        </p:spPr>
        <p:txBody>
          <a:bodyPr wrap="square" rtlCol="0">
            <a:spAutoFit/>
          </a:bodyPr>
          <a:lstStyle/>
          <a:p>
            <a:pPr algn="just">
              <a:spcAft>
                <a:spcPts val="600"/>
              </a:spcAft>
            </a:pPr>
            <a:r>
              <a:rPr lang="fr-FR" sz="2800" b="1" dirty="0">
                <a:solidFill>
                  <a:srgbClr val="0070C0"/>
                </a:solidFill>
              </a:rPr>
              <a:t>8.4 Maîtrise des processus, produits et services fournis par des prestataires externes</a:t>
            </a:r>
          </a:p>
          <a:p>
            <a:pPr algn="just">
              <a:spcAft>
                <a:spcPts val="600"/>
              </a:spcAft>
            </a:pPr>
            <a:r>
              <a:rPr lang="fr-FR" sz="2800" b="1" dirty="0"/>
              <a:t>8.4.1 Généralités</a:t>
            </a:r>
          </a:p>
          <a:p>
            <a:pPr algn="just">
              <a:spcAft>
                <a:spcPts val="600"/>
              </a:spcAft>
            </a:pPr>
            <a:r>
              <a:rPr lang="fr-FR" sz="2800" dirty="0"/>
              <a:t>L’organisme doit s’assurer que les processus, produits et services fournis par des prestataires externes sont conformes aux exigences.</a:t>
            </a:r>
          </a:p>
          <a:p>
            <a:pPr algn="just">
              <a:spcAft>
                <a:spcPts val="600"/>
              </a:spcAft>
            </a:pPr>
            <a:r>
              <a:rPr lang="fr-FR" sz="2800" dirty="0"/>
              <a:t>L’organisme doit déterminer la maîtrise devant être appliquée aux processus, produits et services fournis par des prestataires externes lorsque:</a:t>
            </a:r>
          </a:p>
          <a:p>
            <a:pPr algn="just">
              <a:spcAft>
                <a:spcPts val="600"/>
              </a:spcAft>
            </a:pPr>
            <a:endParaRPr lang="fr-FR" sz="2800" dirty="0"/>
          </a:p>
          <a:p>
            <a:pPr algn="just">
              <a:spcAft>
                <a:spcPts val="600"/>
              </a:spcAft>
            </a:pPr>
            <a:r>
              <a:rPr lang="fr-FR" sz="2800" dirty="0"/>
              <a:t>a) les produits et services fournis par des prestataires externes sont destinés à être intégrés dans les propres produits et services de l’organisme;</a:t>
            </a:r>
            <a:endParaRPr lang="fr-FR" sz="2800" b="1" dirty="0">
              <a:solidFill>
                <a:srgbClr val="0070C0"/>
              </a:solidFill>
            </a:endParaRPr>
          </a:p>
        </p:txBody>
      </p:sp>
      <p:sp>
        <p:nvSpPr>
          <p:cNvPr id="4" name="Titre 1"/>
          <p:cNvSpPr txBox="1">
            <a:spLocks/>
          </p:cNvSpPr>
          <p:nvPr/>
        </p:nvSpPr>
        <p:spPr>
          <a:xfrm>
            <a:off x="326616" y="494320"/>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231397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4" y="1219518"/>
            <a:ext cx="11410678" cy="3880519"/>
          </a:xfrm>
          <a:prstGeom prst="rect">
            <a:avLst/>
          </a:prstGeom>
          <a:noFill/>
        </p:spPr>
        <p:txBody>
          <a:bodyPr wrap="square" rtlCol="0">
            <a:spAutoFit/>
          </a:bodyPr>
          <a:lstStyle/>
          <a:p>
            <a:pPr algn="just">
              <a:spcAft>
                <a:spcPts val="600"/>
              </a:spcAft>
            </a:pPr>
            <a:r>
              <a:rPr lang="fr-FR" sz="2800" b="1" dirty="0">
                <a:solidFill>
                  <a:srgbClr val="0070C0"/>
                </a:solidFill>
              </a:rPr>
              <a:t>8.4 Maîtrise des processus, produits et services fournis par des prestataires externes</a:t>
            </a:r>
          </a:p>
          <a:p>
            <a:pPr algn="just">
              <a:spcAft>
                <a:spcPts val="600"/>
              </a:spcAft>
            </a:pPr>
            <a:r>
              <a:rPr lang="fr-FR" sz="2800" b="1" dirty="0"/>
              <a:t>8.4.1 Généralités (suite)</a:t>
            </a:r>
          </a:p>
          <a:p>
            <a:pPr algn="just">
              <a:spcAft>
                <a:spcPts val="600"/>
              </a:spcAft>
            </a:pPr>
            <a:r>
              <a:rPr lang="fr-FR" sz="2800" dirty="0"/>
              <a:t>b) les produits et services sont fournis directement au(x) client(s) par des prestataires externes pour le compte de l’organisme;</a:t>
            </a:r>
          </a:p>
          <a:p>
            <a:pPr algn="just">
              <a:spcAft>
                <a:spcPts val="600"/>
              </a:spcAft>
            </a:pPr>
            <a:endParaRPr lang="fr-FR" sz="2800" dirty="0"/>
          </a:p>
          <a:p>
            <a:pPr algn="just">
              <a:spcAft>
                <a:spcPts val="600"/>
              </a:spcAft>
            </a:pPr>
            <a:r>
              <a:rPr lang="fr-FR" sz="2800" dirty="0"/>
              <a:t>c) un processus ou une partie d’un processus est réalisé par un prestataire externe à la suite d’une décision de l’organisme.</a:t>
            </a:r>
            <a:endParaRPr lang="fr-FR" sz="2800" b="1" dirty="0">
              <a:solidFill>
                <a:srgbClr val="0070C0"/>
              </a:solidFill>
            </a:endParaRPr>
          </a:p>
        </p:txBody>
      </p:sp>
      <p:sp>
        <p:nvSpPr>
          <p:cNvPr id="4" name="Titre 1"/>
          <p:cNvSpPr txBox="1">
            <a:spLocks/>
          </p:cNvSpPr>
          <p:nvPr/>
        </p:nvSpPr>
        <p:spPr>
          <a:xfrm>
            <a:off x="334854" y="49066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289517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3" y="1210617"/>
            <a:ext cx="11384921" cy="4201150"/>
          </a:xfrm>
          <a:prstGeom prst="rect">
            <a:avLst/>
          </a:prstGeom>
          <a:noFill/>
        </p:spPr>
        <p:txBody>
          <a:bodyPr wrap="square" rtlCol="0">
            <a:spAutoFit/>
          </a:bodyPr>
          <a:lstStyle/>
          <a:p>
            <a:pPr algn="just">
              <a:spcAft>
                <a:spcPts val="600"/>
              </a:spcAft>
            </a:pPr>
            <a:r>
              <a:rPr lang="fr-FR" sz="2800" b="1" dirty="0">
                <a:solidFill>
                  <a:srgbClr val="0070C0"/>
                </a:solidFill>
              </a:rPr>
              <a:t>8.4 Maîtrise des processus, produits et services fournis par des prestataires externes</a:t>
            </a:r>
          </a:p>
          <a:p>
            <a:pPr algn="just">
              <a:spcAft>
                <a:spcPts val="600"/>
              </a:spcAft>
            </a:pPr>
            <a:r>
              <a:rPr lang="fr-FR" sz="2800" b="1" dirty="0"/>
              <a:t>8.4.1 Généralités (suite)</a:t>
            </a:r>
          </a:p>
          <a:p>
            <a:pPr algn="just">
              <a:spcAft>
                <a:spcPts val="600"/>
              </a:spcAft>
            </a:pPr>
            <a:r>
              <a:rPr lang="fr-FR" sz="2800" dirty="0"/>
              <a:t>L’organisme doit déterminer et appliquer des critères pour l’évaluation, la sélection, la surveillance des performances et la réévaluation des prestataires externes, fondés sur leur aptitude à réaliser des processus ou fournir des produits et services conformes aux exigences. </a:t>
            </a:r>
          </a:p>
          <a:p>
            <a:pPr algn="just">
              <a:spcAft>
                <a:spcPts val="600"/>
              </a:spcAft>
            </a:pPr>
            <a:r>
              <a:rPr lang="fr-FR" sz="2800" dirty="0"/>
              <a:t>L’organisme doit conserver les informations documentées concernant ces activités et toutes les actions nécessaires résultant des évaluations.</a:t>
            </a:r>
            <a:endParaRPr lang="fr-FR" sz="2800" b="1" dirty="0">
              <a:solidFill>
                <a:srgbClr val="0070C0"/>
              </a:solidFill>
            </a:endParaRPr>
          </a:p>
        </p:txBody>
      </p:sp>
      <p:sp>
        <p:nvSpPr>
          <p:cNvPr id="4" name="Titre 1"/>
          <p:cNvSpPr txBox="1">
            <a:spLocks/>
          </p:cNvSpPr>
          <p:nvPr/>
        </p:nvSpPr>
        <p:spPr>
          <a:xfrm>
            <a:off x="334853" y="481445"/>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07830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32563" y="1576678"/>
            <a:ext cx="11384920" cy="2831544"/>
          </a:xfrm>
          <a:prstGeom prst="rect">
            <a:avLst/>
          </a:prstGeom>
          <a:noFill/>
        </p:spPr>
        <p:txBody>
          <a:bodyPr wrap="square" rtlCol="0">
            <a:spAutoFit/>
          </a:bodyPr>
          <a:lstStyle/>
          <a:p>
            <a:pPr algn="just">
              <a:spcAft>
                <a:spcPts val="600"/>
              </a:spcAft>
            </a:pPr>
            <a:r>
              <a:rPr lang="fr-FR" sz="2800" b="1" dirty="0">
                <a:solidFill>
                  <a:srgbClr val="0070C0"/>
                </a:solidFill>
              </a:rPr>
              <a:t>8.4 Maîtrise des processus, produits et services fournis par des prestataires externes (suite)</a:t>
            </a:r>
          </a:p>
          <a:p>
            <a:pPr algn="just">
              <a:spcAft>
                <a:spcPts val="600"/>
              </a:spcAft>
            </a:pPr>
            <a:r>
              <a:rPr lang="fr-FR" sz="2800" b="1" dirty="0"/>
              <a:t>8.4.2 Type et étendue de la maîtrise</a:t>
            </a:r>
          </a:p>
          <a:p>
            <a:pPr algn="just">
              <a:spcAft>
                <a:spcPts val="600"/>
              </a:spcAft>
            </a:pPr>
            <a:r>
              <a:rPr lang="fr-FR" sz="2800" dirty="0"/>
              <a:t>L’organisme doit s’assurer que les processus, produits et services fournis par des prestataires externes ne compromettent pas l’aptitude de l’organisme à fournir en permanence à ses clients des produits et services conformes.</a:t>
            </a:r>
            <a:endParaRPr lang="fr-FR" sz="2800" b="1" dirty="0">
              <a:solidFill>
                <a:srgbClr val="0070C0"/>
              </a:solidFill>
            </a:endParaRPr>
          </a:p>
        </p:txBody>
      </p:sp>
      <p:sp>
        <p:nvSpPr>
          <p:cNvPr id="4" name="Titre 1"/>
          <p:cNvSpPr txBox="1">
            <a:spLocks/>
          </p:cNvSpPr>
          <p:nvPr/>
        </p:nvSpPr>
        <p:spPr>
          <a:xfrm>
            <a:off x="334855" y="55198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420075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73490" y="1210616"/>
            <a:ext cx="11359163" cy="3847207"/>
          </a:xfrm>
          <a:prstGeom prst="rect">
            <a:avLst/>
          </a:prstGeom>
          <a:noFill/>
        </p:spPr>
        <p:txBody>
          <a:bodyPr wrap="square" rtlCol="0">
            <a:spAutoFit/>
          </a:bodyPr>
          <a:lstStyle/>
          <a:p>
            <a:pPr algn="just">
              <a:spcAft>
                <a:spcPts val="600"/>
              </a:spcAft>
            </a:pPr>
            <a:r>
              <a:rPr lang="fr-FR" sz="2800" b="1" dirty="0">
                <a:solidFill>
                  <a:srgbClr val="0070C0"/>
                </a:solidFill>
              </a:rPr>
              <a:t>8.4 Maîtrise des processus, produits et services fournis par des prestataires externes (suite)</a:t>
            </a:r>
          </a:p>
          <a:p>
            <a:pPr algn="just">
              <a:spcAft>
                <a:spcPts val="600"/>
              </a:spcAft>
            </a:pPr>
            <a:r>
              <a:rPr lang="fr-FR" sz="2800" b="1" dirty="0"/>
              <a:t>8.4.2 Type et étendue de la maîtrise (suite)</a:t>
            </a:r>
          </a:p>
          <a:p>
            <a:pPr algn="just">
              <a:spcAft>
                <a:spcPts val="600"/>
              </a:spcAft>
            </a:pPr>
            <a:r>
              <a:rPr lang="fr-FR" sz="2800" dirty="0"/>
              <a:t>L’organisme doit:</a:t>
            </a:r>
          </a:p>
          <a:p>
            <a:pPr algn="just">
              <a:spcAft>
                <a:spcPts val="600"/>
              </a:spcAft>
            </a:pPr>
            <a:r>
              <a:rPr lang="fr-FR" sz="2800" dirty="0"/>
              <a:t>a) s’assurer que les processus fournis par des prestataires externes demeurent sous le contrôle de son système de management de la qualité;</a:t>
            </a:r>
          </a:p>
          <a:p>
            <a:pPr algn="just">
              <a:spcAft>
                <a:spcPts val="600"/>
              </a:spcAft>
            </a:pPr>
            <a:r>
              <a:rPr lang="fr-FR" sz="2800" dirty="0"/>
              <a:t>b) définir la maîtrise qu’il entend exercer sur un prestataire externe et celle qu’il entend exercer sur l’élément de sortie concerné;</a:t>
            </a:r>
            <a:endParaRPr lang="fr-FR" sz="2800" b="1" dirty="0">
              <a:solidFill>
                <a:srgbClr val="0070C0"/>
              </a:solidFill>
            </a:endParaRPr>
          </a:p>
        </p:txBody>
      </p:sp>
      <p:sp>
        <p:nvSpPr>
          <p:cNvPr id="4" name="Titre 1"/>
          <p:cNvSpPr txBox="1">
            <a:spLocks/>
          </p:cNvSpPr>
          <p:nvPr/>
        </p:nvSpPr>
        <p:spPr>
          <a:xfrm>
            <a:off x="373490" y="49757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2553358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4" y="1210618"/>
            <a:ext cx="11449314" cy="5647700"/>
          </a:xfrm>
          <a:prstGeom prst="rect">
            <a:avLst/>
          </a:prstGeom>
          <a:noFill/>
        </p:spPr>
        <p:txBody>
          <a:bodyPr wrap="square" rtlCol="0">
            <a:spAutoFit/>
          </a:bodyPr>
          <a:lstStyle/>
          <a:p>
            <a:pPr algn="just">
              <a:spcAft>
                <a:spcPts val="600"/>
              </a:spcAft>
            </a:pPr>
            <a:r>
              <a:rPr lang="fr-FR" sz="2800" b="1" dirty="0">
                <a:solidFill>
                  <a:srgbClr val="0070C0"/>
                </a:solidFill>
              </a:rPr>
              <a:t>8.4 Maîtrise des processus, produits et services fournis par des prestataires externes (suite)</a:t>
            </a:r>
          </a:p>
          <a:p>
            <a:pPr algn="just">
              <a:spcAft>
                <a:spcPts val="600"/>
              </a:spcAft>
            </a:pPr>
            <a:r>
              <a:rPr lang="fr-FR" sz="2800" b="1" dirty="0"/>
              <a:t>8.4.2 Type et étendue de la maîtrise (suite)</a:t>
            </a:r>
          </a:p>
          <a:p>
            <a:pPr algn="just">
              <a:spcAft>
                <a:spcPts val="600"/>
              </a:spcAft>
            </a:pPr>
            <a:r>
              <a:rPr lang="fr-FR" sz="2800" dirty="0"/>
              <a:t>c) prendre en compte:</a:t>
            </a:r>
          </a:p>
          <a:p>
            <a:pPr algn="just">
              <a:spcAft>
                <a:spcPts val="600"/>
              </a:spcAft>
            </a:pPr>
            <a:r>
              <a:rPr lang="fr-FR" sz="2800" dirty="0"/>
              <a:t>        1) l’impact potentiel des processus, produits et services fournis par des prestataires externes sur l’aptitude de l’organisme à satisfaire en permanence aux exigences des clients et aux exigences légales et réglementaires applicables;</a:t>
            </a:r>
          </a:p>
          <a:p>
            <a:pPr algn="just">
              <a:spcAft>
                <a:spcPts val="600"/>
              </a:spcAft>
            </a:pPr>
            <a:r>
              <a:rPr lang="fr-FR" sz="2800" dirty="0"/>
              <a:t>         2) l’efficacité de la maîtrise exercée par le prestataire externe;</a:t>
            </a:r>
          </a:p>
          <a:p>
            <a:pPr algn="just">
              <a:spcAft>
                <a:spcPts val="600"/>
              </a:spcAft>
            </a:pPr>
            <a:r>
              <a:rPr lang="fr-FR" sz="2800" dirty="0"/>
              <a:t>d) déterminer la vérification ou les autres activités nécessaires pour s’assurer que les processus, produits et services fournis par des prestataires externes satisfont aux exigences.</a:t>
            </a:r>
            <a:endParaRPr lang="fr-FR" sz="2800" b="1" dirty="0">
              <a:solidFill>
                <a:srgbClr val="0070C0"/>
              </a:solidFill>
            </a:endParaRPr>
          </a:p>
        </p:txBody>
      </p:sp>
      <p:sp>
        <p:nvSpPr>
          <p:cNvPr id="4" name="Titre 1"/>
          <p:cNvSpPr txBox="1">
            <a:spLocks/>
          </p:cNvSpPr>
          <p:nvPr/>
        </p:nvSpPr>
        <p:spPr>
          <a:xfrm>
            <a:off x="347734" y="481446"/>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96857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1975" y="1228858"/>
            <a:ext cx="11552345" cy="5339923"/>
          </a:xfrm>
          <a:prstGeom prst="rect">
            <a:avLst/>
          </a:prstGeom>
          <a:noFill/>
        </p:spPr>
        <p:txBody>
          <a:bodyPr wrap="square" rtlCol="0">
            <a:spAutoFit/>
          </a:bodyPr>
          <a:lstStyle/>
          <a:p>
            <a:pPr algn="just">
              <a:spcAft>
                <a:spcPts val="600"/>
              </a:spcAft>
            </a:pPr>
            <a:r>
              <a:rPr lang="fr-FR" sz="2800" b="1" dirty="0">
                <a:solidFill>
                  <a:srgbClr val="0070C0"/>
                </a:solidFill>
              </a:rPr>
              <a:t>8.4 Maîtrise des processus, produits et services fournis par des prestataires externes (suite)</a:t>
            </a:r>
          </a:p>
          <a:p>
            <a:r>
              <a:rPr lang="fr-FR" sz="2800" b="1" dirty="0"/>
              <a:t>8.4.3 Informations à l’attention des prestataires externes</a:t>
            </a:r>
          </a:p>
          <a:p>
            <a:r>
              <a:rPr lang="fr-FR" sz="2800" dirty="0"/>
              <a:t>L’organisme doit s’assurer de l’adéquation des exigences avant de les communiquer au prestataire externe.</a:t>
            </a:r>
          </a:p>
          <a:p>
            <a:r>
              <a:rPr lang="fr-FR" sz="2800" dirty="0"/>
              <a:t>L’organisme doit communiquer aux prestataires externes les exigences concernant:</a:t>
            </a:r>
          </a:p>
          <a:p>
            <a:r>
              <a:rPr lang="fr-FR" sz="2800" dirty="0"/>
              <a:t>a) les processus, produits et services devant être fournis;</a:t>
            </a:r>
          </a:p>
          <a:p>
            <a:r>
              <a:rPr lang="fr-FR" sz="2800" dirty="0"/>
              <a:t>b) l’approbation:</a:t>
            </a:r>
          </a:p>
          <a:p>
            <a:r>
              <a:rPr lang="fr-FR" sz="2800" dirty="0"/>
              <a:t>       1) des produits et services;</a:t>
            </a:r>
          </a:p>
          <a:p>
            <a:r>
              <a:rPr lang="fr-FR" sz="2800" dirty="0"/>
              <a:t>       2) des méthodes, des processus et des équipements;</a:t>
            </a:r>
          </a:p>
          <a:p>
            <a:r>
              <a:rPr lang="fr-FR" sz="2800" dirty="0"/>
              <a:t>       3) de la libération des produits et services;</a:t>
            </a:r>
            <a:endParaRPr lang="fr-FR" sz="2800" b="1" dirty="0">
              <a:solidFill>
                <a:srgbClr val="0070C0"/>
              </a:solidFill>
            </a:endParaRPr>
          </a:p>
        </p:txBody>
      </p:sp>
      <p:sp>
        <p:nvSpPr>
          <p:cNvPr id="4" name="Titre 1"/>
          <p:cNvSpPr txBox="1">
            <a:spLocks/>
          </p:cNvSpPr>
          <p:nvPr/>
        </p:nvSpPr>
        <p:spPr>
          <a:xfrm>
            <a:off x="321975" y="484630"/>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23061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4" y="1232396"/>
            <a:ext cx="11410678" cy="4939814"/>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a:t>
            </a:r>
          </a:p>
          <a:p>
            <a:pPr algn="just">
              <a:spcAft>
                <a:spcPts val="600"/>
              </a:spcAft>
            </a:pPr>
            <a:r>
              <a:rPr lang="fr-FR" sz="2800" b="1" dirty="0"/>
              <a:t>8.5.1 Maîtrise de la production et de la prestation de service</a:t>
            </a:r>
          </a:p>
          <a:p>
            <a:pPr algn="just">
              <a:spcAft>
                <a:spcPts val="600"/>
              </a:spcAft>
            </a:pPr>
            <a:r>
              <a:rPr lang="fr-FR" sz="2800" dirty="0"/>
              <a:t>L’organisme doit mettre en œuvre la production et la prestation de service dans des conditions maîtrisées.</a:t>
            </a:r>
          </a:p>
          <a:p>
            <a:pPr algn="just">
              <a:spcAft>
                <a:spcPts val="600"/>
              </a:spcAft>
            </a:pPr>
            <a:r>
              <a:rPr lang="fr-FR" sz="2800" dirty="0"/>
              <a:t>Les conditions maîtrisées doivent comprendre, le cas échéant:</a:t>
            </a:r>
          </a:p>
          <a:p>
            <a:pPr algn="just">
              <a:spcAft>
                <a:spcPts val="600"/>
              </a:spcAft>
            </a:pPr>
            <a:endParaRPr lang="fr-FR" sz="2800" dirty="0"/>
          </a:p>
          <a:p>
            <a:pPr algn="just">
              <a:spcAft>
                <a:spcPts val="600"/>
              </a:spcAft>
            </a:pPr>
            <a:r>
              <a:rPr lang="fr-FR" sz="2800" dirty="0"/>
              <a:t>a) la disponibilité des informations documentées définissant:</a:t>
            </a:r>
          </a:p>
          <a:p>
            <a:pPr algn="just">
              <a:spcAft>
                <a:spcPts val="600"/>
              </a:spcAft>
            </a:pPr>
            <a:r>
              <a:rPr lang="fr-FR" sz="2800" dirty="0"/>
              <a:t>       1) les caractéristiques des produits devant être fabriqués, des services devant être fournis ou des activités devant être réalisées;</a:t>
            </a:r>
          </a:p>
          <a:p>
            <a:pPr algn="just">
              <a:spcAft>
                <a:spcPts val="600"/>
              </a:spcAft>
            </a:pPr>
            <a:r>
              <a:rPr lang="fr-FR" sz="2800" dirty="0"/>
              <a:t>       2) les résultats à obtenir;</a:t>
            </a:r>
            <a:endParaRPr lang="fr-FR" sz="2800" b="1" dirty="0">
              <a:solidFill>
                <a:srgbClr val="0070C0"/>
              </a:solidFill>
            </a:endParaRPr>
          </a:p>
        </p:txBody>
      </p:sp>
      <p:sp>
        <p:nvSpPr>
          <p:cNvPr id="4" name="Titre 1"/>
          <p:cNvSpPr txBox="1">
            <a:spLocks/>
          </p:cNvSpPr>
          <p:nvPr/>
        </p:nvSpPr>
        <p:spPr>
          <a:xfrm>
            <a:off x="334854" y="49994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16399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5" y="1210616"/>
            <a:ext cx="11397799" cy="4708981"/>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a:t>
            </a:r>
          </a:p>
          <a:p>
            <a:pPr algn="just">
              <a:spcAft>
                <a:spcPts val="600"/>
              </a:spcAft>
            </a:pPr>
            <a:r>
              <a:rPr lang="fr-FR" sz="2800" b="1" dirty="0"/>
              <a:t>8.5.1 Maîtrise de la production et de la prestation de service (suite)</a:t>
            </a:r>
          </a:p>
          <a:p>
            <a:pPr algn="just">
              <a:spcAft>
                <a:spcPts val="600"/>
              </a:spcAft>
            </a:pPr>
            <a:r>
              <a:rPr lang="fr-FR" sz="2800" dirty="0"/>
              <a:t>b) la disponibilité et l’utilisation de ressources appropriées pour la surveillance et la mesure;</a:t>
            </a:r>
          </a:p>
          <a:p>
            <a:pPr algn="just">
              <a:spcAft>
                <a:spcPts val="600"/>
              </a:spcAft>
            </a:pPr>
            <a:r>
              <a:rPr lang="fr-FR" sz="2800" dirty="0"/>
              <a:t>c) la mise en œuvre d’activités de surveillance et de mesure aux étapes appropriées pour vérifier que les critères relatifs à la maîtrise des processus ou des éléments de sortie et les critères d’acceptation relatifs aux produits et services ont été satisfaits;</a:t>
            </a:r>
          </a:p>
          <a:p>
            <a:pPr algn="just">
              <a:spcAft>
                <a:spcPts val="600"/>
              </a:spcAft>
            </a:pPr>
            <a:r>
              <a:rPr lang="fr-FR" sz="2800" dirty="0"/>
              <a:t>d) l’utilisation d’une infrastructure et d’un environnement appropriés pour la mise en œuvre des processus;</a:t>
            </a:r>
            <a:endParaRPr lang="fr-FR" sz="2800" b="1" dirty="0">
              <a:solidFill>
                <a:srgbClr val="0070C0"/>
              </a:solidFill>
            </a:endParaRPr>
          </a:p>
        </p:txBody>
      </p:sp>
      <p:sp>
        <p:nvSpPr>
          <p:cNvPr id="4" name="Titre 1"/>
          <p:cNvSpPr txBox="1">
            <a:spLocks/>
          </p:cNvSpPr>
          <p:nvPr/>
        </p:nvSpPr>
        <p:spPr>
          <a:xfrm>
            <a:off x="334855" y="48144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782287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1976" y="1210617"/>
            <a:ext cx="11397799" cy="5216813"/>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a:t>
            </a:r>
          </a:p>
          <a:p>
            <a:pPr algn="just">
              <a:spcAft>
                <a:spcPts val="600"/>
              </a:spcAft>
            </a:pPr>
            <a:r>
              <a:rPr lang="fr-FR" sz="2800" b="1" dirty="0"/>
              <a:t>8.5.1 Maîtrise de la production et de la prestation de service (suite)</a:t>
            </a:r>
          </a:p>
          <a:p>
            <a:pPr algn="just">
              <a:spcAft>
                <a:spcPts val="600"/>
              </a:spcAft>
            </a:pPr>
            <a:r>
              <a:rPr lang="fr-FR" sz="2800" dirty="0"/>
              <a:t>e) la désignation de personnes compétentes, incluant toute qualification requise;</a:t>
            </a:r>
          </a:p>
          <a:p>
            <a:pPr algn="just">
              <a:spcAft>
                <a:spcPts val="600"/>
              </a:spcAft>
            </a:pPr>
            <a:r>
              <a:rPr lang="fr-FR" sz="2800" dirty="0"/>
              <a:t>f) la validation, et les validations périodiques, de l’aptitude des processus de production et de prestation de service à obtenir les résultats prévus, lorsque les éléments de sortie ne peuvent pas être vérifiés par une surveillance ou une mesure effectuée a posteriori;</a:t>
            </a:r>
          </a:p>
          <a:p>
            <a:pPr algn="just">
              <a:spcAft>
                <a:spcPts val="600"/>
              </a:spcAft>
            </a:pPr>
            <a:r>
              <a:rPr lang="fr-FR" sz="2800" dirty="0"/>
              <a:t>g) la mise en œuvre d’actions visant à prévenir l’erreur humaine;</a:t>
            </a:r>
          </a:p>
          <a:p>
            <a:pPr algn="just">
              <a:spcAft>
                <a:spcPts val="600"/>
              </a:spcAft>
            </a:pPr>
            <a:r>
              <a:rPr lang="fr-FR" sz="2800" dirty="0"/>
              <a:t>h) la mise en œuvre d’activités de libération, de livraison et de prestation de service après livraison.</a:t>
            </a:r>
            <a:endParaRPr lang="fr-FR" sz="2800" b="1" dirty="0">
              <a:solidFill>
                <a:srgbClr val="0070C0"/>
              </a:solidFill>
            </a:endParaRPr>
          </a:p>
        </p:txBody>
      </p:sp>
      <p:sp>
        <p:nvSpPr>
          <p:cNvPr id="4" name="Titre 1"/>
          <p:cNvSpPr txBox="1">
            <a:spLocks/>
          </p:cNvSpPr>
          <p:nvPr/>
        </p:nvSpPr>
        <p:spPr>
          <a:xfrm>
            <a:off x="321976" y="481445"/>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557776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4" y="1223496"/>
            <a:ext cx="11410678" cy="5139869"/>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 (suite)</a:t>
            </a:r>
          </a:p>
          <a:p>
            <a:pPr algn="just">
              <a:spcAft>
                <a:spcPts val="600"/>
              </a:spcAft>
            </a:pPr>
            <a:r>
              <a:rPr lang="fr-FR" sz="2800" b="1" dirty="0"/>
              <a:t>8.5.2 Identification et traçabilité</a:t>
            </a:r>
          </a:p>
          <a:p>
            <a:pPr algn="just">
              <a:spcAft>
                <a:spcPts val="600"/>
              </a:spcAft>
            </a:pPr>
            <a:r>
              <a:rPr lang="fr-FR" sz="2800" dirty="0"/>
              <a:t>L’organisme doit utiliser des moyens appropriés pour identifier les éléments de sortie lorsqu’il est nécessaire de s’assurer de la conformité des produits et services.</a:t>
            </a:r>
          </a:p>
          <a:p>
            <a:pPr algn="just">
              <a:spcAft>
                <a:spcPts val="600"/>
              </a:spcAft>
            </a:pPr>
            <a:r>
              <a:rPr lang="fr-FR" sz="2800" dirty="0"/>
              <a:t>L’organisme doit identifier l’état des éléments de sortie par rapport aux exigences de surveillance et de mesure tout au long de la production et de la prestation de service.</a:t>
            </a:r>
          </a:p>
          <a:p>
            <a:pPr algn="just">
              <a:spcAft>
                <a:spcPts val="600"/>
              </a:spcAft>
            </a:pPr>
            <a:r>
              <a:rPr lang="fr-FR" sz="2800" dirty="0"/>
              <a:t>L’organisme doit maîtriser l’identification unique des éléments de sortie lorsque la traçabilité est une exigence, et doit conserver les informations documentées nécessaires à la traçabilité.</a:t>
            </a:r>
            <a:endParaRPr lang="fr-FR" sz="2800" b="1" dirty="0">
              <a:solidFill>
                <a:srgbClr val="0070C0"/>
              </a:solidFill>
            </a:endParaRPr>
          </a:p>
        </p:txBody>
      </p:sp>
      <p:sp>
        <p:nvSpPr>
          <p:cNvPr id="4" name="Titre 1"/>
          <p:cNvSpPr txBox="1">
            <a:spLocks/>
          </p:cNvSpPr>
          <p:nvPr/>
        </p:nvSpPr>
        <p:spPr>
          <a:xfrm>
            <a:off x="334854" y="49432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84806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4" y="1223496"/>
            <a:ext cx="11410678" cy="1031051"/>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 (suite)</a:t>
            </a:r>
          </a:p>
          <a:p>
            <a:pPr algn="just">
              <a:spcAft>
                <a:spcPts val="600"/>
              </a:spcAft>
            </a:pPr>
            <a:r>
              <a:rPr lang="fr-FR" sz="2800" b="1" dirty="0"/>
              <a:t>8.5.2 Identification et traçabilité</a:t>
            </a:r>
          </a:p>
        </p:txBody>
      </p:sp>
      <p:sp>
        <p:nvSpPr>
          <p:cNvPr id="4" name="Titre 1"/>
          <p:cNvSpPr txBox="1">
            <a:spLocks/>
          </p:cNvSpPr>
          <p:nvPr/>
        </p:nvSpPr>
        <p:spPr>
          <a:xfrm>
            <a:off x="334854" y="494324"/>
            <a:ext cx="11302107"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b="1" cap="none" dirty="0">
                <a:solidFill>
                  <a:schemeClr val="accent1">
                    <a:lumMod val="75000"/>
                  </a:schemeClr>
                </a:solidFill>
              </a:rPr>
              <a:t>8 RÉALISATION DES ACTIVITÉS OPÉRATIONNELLES </a:t>
            </a:r>
          </a:p>
        </p:txBody>
      </p:sp>
      <p:sp>
        <p:nvSpPr>
          <p:cNvPr id="2" name="Rectangle 1"/>
          <p:cNvSpPr/>
          <p:nvPr/>
        </p:nvSpPr>
        <p:spPr>
          <a:xfrm>
            <a:off x="334854" y="2254547"/>
            <a:ext cx="11704746" cy="3693319"/>
          </a:xfrm>
          <a:prstGeom prst="rect">
            <a:avLst/>
          </a:prstGeom>
        </p:spPr>
        <p:txBody>
          <a:bodyPr wrap="square">
            <a:spAutoFit/>
          </a:bodyPr>
          <a:lstStyle/>
          <a:p>
            <a:r>
              <a:rPr lang="fr-FR" dirty="0"/>
              <a:t>Aptitude à retrouver l'historique, la mise en œuvre ou l'emplacement d'un objet</a:t>
            </a:r>
          </a:p>
          <a:p>
            <a:endParaRPr lang="fr-FR" dirty="0"/>
          </a:p>
          <a:p>
            <a:r>
              <a:rPr lang="fr-FR" dirty="0"/>
              <a:t>Note 1 à l'article : Dans le cas d'un produit  ou d'un service , la traçabilité peut être liée à : </a:t>
            </a:r>
          </a:p>
          <a:p>
            <a:endParaRPr lang="fr-FR" dirty="0"/>
          </a:p>
          <a:p>
            <a:r>
              <a:rPr lang="fr-FR" dirty="0"/>
              <a:t> l'origine des matériaux et composants ; </a:t>
            </a:r>
          </a:p>
          <a:p>
            <a:endParaRPr lang="fr-FR" dirty="0"/>
          </a:p>
          <a:p>
            <a:r>
              <a:rPr lang="fr-FR" dirty="0"/>
              <a:t> l'historique de réalisation ; et </a:t>
            </a:r>
          </a:p>
          <a:p>
            <a:endParaRPr lang="fr-FR" dirty="0"/>
          </a:p>
          <a:p>
            <a:r>
              <a:rPr lang="fr-FR" dirty="0"/>
              <a:t> la distribution et l'emplacement du produit  ou du service  après livraison</a:t>
            </a:r>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205709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1976" y="1219518"/>
            <a:ext cx="11397799" cy="3847207"/>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 (suite)</a:t>
            </a:r>
          </a:p>
          <a:p>
            <a:pPr algn="just">
              <a:spcAft>
                <a:spcPts val="600"/>
              </a:spcAft>
            </a:pPr>
            <a:r>
              <a:rPr lang="fr-FR" sz="2800" b="1" dirty="0"/>
              <a:t>8.5.3 Propriété des clients ou des prestataires externes</a:t>
            </a:r>
          </a:p>
          <a:p>
            <a:pPr algn="just">
              <a:spcAft>
                <a:spcPts val="600"/>
              </a:spcAft>
            </a:pPr>
            <a:r>
              <a:rPr lang="fr-FR" sz="2800" dirty="0"/>
              <a:t>L’organisme doit respecter la propriété des clients ou des prestataires externes lorsqu’elle se trouve sous son contrôle ou qu’il l’utilise.</a:t>
            </a:r>
          </a:p>
          <a:p>
            <a:pPr algn="just">
              <a:spcAft>
                <a:spcPts val="600"/>
              </a:spcAft>
            </a:pPr>
            <a:endParaRPr lang="fr-FR" sz="2800" dirty="0"/>
          </a:p>
          <a:p>
            <a:pPr algn="just">
              <a:spcAft>
                <a:spcPts val="600"/>
              </a:spcAft>
            </a:pPr>
            <a:r>
              <a:rPr lang="fr-FR" sz="2800" dirty="0"/>
              <a:t>L’organisme doit identifier, vérifier, protéger et sauvegarder la propriété que les clients ou au prestataire externe et conserver des informations documentées sur ce qui s’est produit.</a:t>
            </a:r>
            <a:endParaRPr lang="fr-FR" sz="2800" b="1" dirty="0">
              <a:solidFill>
                <a:srgbClr val="0070C0"/>
              </a:solidFill>
            </a:endParaRPr>
          </a:p>
        </p:txBody>
      </p:sp>
      <p:sp>
        <p:nvSpPr>
          <p:cNvPr id="4" name="Titre 1"/>
          <p:cNvSpPr txBox="1">
            <a:spLocks/>
          </p:cNvSpPr>
          <p:nvPr/>
        </p:nvSpPr>
        <p:spPr>
          <a:xfrm>
            <a:off x="313495" y="490346"/>
            <a:ext cx="11406280"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91676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1976" y="1210615"/>
            <a:ext cx="11449314" cy="4555093"/>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 (suite)</a:t>
            </a:r>
          </a:p>
          <a:p>
            <a:pPr algn="just">
              <a:spcAft>
                <a:spcPts val="600"/>
              </a:spcAft>
            </a:pPr>
            <a:r>
              <a:rPr lang="fr-FR" sz="2800" b="1" dirty="0"/>
              <a:t>8.5.3 Propriété des clients ou des prestataires externes (suite)</a:t>
            </a:r>
          </a:p>
          <a:p>
            <a:r>
              <a:rPr lang="fr-FR" sz="2800" dirty="0"/>
              <a:t>Lorsque la propriété d’un client ou d’un prestataire externe est perdue, endommagée ou encore jugée impropre à l’utilisation, l’organisme doit le notifier au client ou au prestataire externe et conserver des informations documentées sur ce qui s’est produit.</a:t>
            </a:r>
          </a:p>
          <a:p>
            <a:endParaRPr lang="fr-FR" sz="2800" dirty="0"/>
          </a:p>
          <a:p>
            <a:r>
              <a:rPr lang="fr-FR" sz="2800" u="sng" dirty="0"/>
              <a:t>NOTE</a:t>
            </a:r>
            <a:r>
              <a:rPr lang="fr-FR" sz="2800" dirty="0"/>
              <a:t> La propriété d’un client ou d’un prestataire externe peut comprendre des matériaux, des composants, des outils et équipements, les locaux, la propriété intellectuelle et les données personnelles.</a:t>
            </a:r>
            <a:endParaRPr lang="fr-FR" sz="2800" b="1" dirty="0">
              <a:solidFill>
                <a:srgbClr val="0070C0"/>
              </a:solidFill>
            </a:endParaRPr>
          </a:p>
        </p:txBody>
      </p:sp>
      <p:sp>
        <p:nvSpPr>
          <p:cNvPr id="4" name="Titre 1"/>
          <p:cNvSpPr txBox="1">
            <a:spLocks/>
          </p:cNvSpPr>
          <p:nvPr/>
        </p:nvSpPr>
        <p:spPr>
          <a:xfrm>
            <a:off x="321976" y="543747"/>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592419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7763" y="1223492"/>
            <a:ext cx="11397799" cy="4278094"/>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 (suite)</a:t>
            </a:r>
          </a:p>
          <a:p>
            <a:pPr algn="just">
              <a:spcAft>
                <a:spcPts val="600"/>
              </a:spcAft>
            </a:pPr>
            <a:r>
              <a:rPr lang="fr-FR" sz="2800" b="1" dirty="0"/>
              <a:t>8.5.4 Préservation</a:t>
            </a:r>
          </a:p>
          <a:p>
            <a:pPr algn="just">
              <a:spcAft>
                <a:spcPts val="600"/>
              </a:spcAft>
            </a:pPr>
            <a:r>
              <a:rPr lang="fr-FR" sz="2800" dirty="0"/>
              <a:t>L’organisme doit préserver les éléments de sortie au cours de la production et de la prestation de service, dans une mesure suffisante pour assurer la conformité aux exigences.</a:t>
            </a:r>
          </a:p>
          <a:p>
            <a:pPr algn="just">
              <a:spcAft>
                <a:spcPts val="600"/>
              </a:spcAft>
            </a:pPr>
            <a:endParaRPr lang="fr-FR" sz="2800" dirty="0"/>
          </a:p>
          <a:p>
            <a:pPr algn="just">
              <a:spcAft>
                <a:spcPts val="600"/>
              </a:spcAft>
            </a:pPr>
            <a:r>
              <a:rPr lang="fr-FR" sz="2800" u="sng" dirty="0"/>
              <a:t>NOTE</a:t>
            </a:r>
            <a:r>
              <a:rPr lang="fr-FR" sz="2800" dirty="0"/>
              <a:t> La préservation peut inclure l’identification, la manutention, la maîtrise de la contamination, le conditionnement, le stockage, la transmission ou le transport et la protection.</a:t>
            </a:r>
            <a:endParaRPr lang="fr-FR" sz="2800" b="1" dirty="0">
              <a:solidFill>
                <a:srgbClr val="0070C0"/>
              </a:solidFill>
            </a:endParaRPr>
          </a:p>
        </p:txBody>
      </p:sp>
      <p:sp>
        <p:nvSpPr>
          <p:cNvPr id="4" name="Titre 1"/>
          <p:cNvSpPr txBox="1">
            <a:spLocks/>
          </p:cNvSpPr>
          <p:nvPr/>
        </p:nvSpPr>
        <p:spPr>
          <a:xfrm>
            <a:off x="227763" y="506850"/>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67684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1976" y="1223496"/>
            <a:ext cx="11500830" cy="4862870"/>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 (suite)</a:t>
            </a:r>
          </a:p>
          <a:p>
            <a:pPr algn="just">
              <a:spcAft>
                <a:spcPts val="600"/>
              </a:spcAft>
            </a:pPr>
            <a:r>
              <a:rPr lang="fr-FR" sz="2800" b="1" dirty="0"/>
              <a:t>8.5.5 Activités après livraison</a:t>
            </a:r>
          </a:p>
          <a:p>
            <a:pPr algn="just">
              <a:spcAft>
                <a:spcPts val="600"/>
              </a:spcAft>
            </a:pPr>
            <a:r>
              <a:rPr lang="fr-FR" sz="2800" dirty="0"/>
              <a:t>L’organisme doit satisfaire aux exigences relatives aux activités après livraison associées aux produits et services.</a:t>
            </a:r>
          </a:p>
          <a:p>
            <a:pPr algn="just">
              <a:spcAft>
                <a:spcPts val="600"/>
              </a:spcAft>
            </a:pPr>
            <a:endParaRPr lang="fr-FR" sz="2800" dirty="0"/>
          </a:p>
          <a:p>
            <a:pPr algn="just">
              <a:spcAft>
                <a:spcPts val="600"/>
              </a:spcAft>
            </a:pPr>
            <a:r>
              <a:rPr lang="fr-FR" sz="2800" dirty="0"/>
              <a:t>Lors de la détermination de l’étendue des activités après livraison requises, l’organisme doit prendre en considération:</a:t>
            </a:r>
          </a:p>
          <a:p>
            <a:pPr algn="just">
              <a:spcAft>
                <a:spcPts val="600"/>
              </a:spcAft>
            </a:pPr>
            <a:r>
              <a:rPr lang="fr-FR" sz="2800" dirty="0"/>
              <a:t>a) les exigences légales et réglementaires;</a:t>
            </a:r>
          </a:p>
          <a:p>
            <a:pPr algn="just">
              <a:spcAft>
                <a:spcPts val="600"/>
              </a:spcAft>
            </a:pPr>
            <a:r>
              <a:rPr lang="fr-FR" sz="2800" dirty="0"/>
              <a:t>b) les conséquences indésirables potentielles associées à ses produits et services;</a:t>
            </a:r>
            <a:endParaRPr lang="fr-FR" sz="2800" b="1" dirty="0">
              <a:solidFill>
                <a:srgbClr val="0070C0"/>
              </a:solidFill>
            </a:endParaRPr>
          </a:p>
        </p:txBody>
      </p:sp>
      <p:sp>
        <p:nvSpPr>
          <p:cNvPr id="4" name="Titre 1"/>
          <p:cNvSpPr txBox="1">
            <a:spLocks/>
          </p:cNvSpPr>
          <p:nvPr/>
        </p:nvSpPr>
        <p:spPr>
          <a:xfrm>
            <a:off x="321976" y="49432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35851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3" y="1210960"/>
            <a:ext cx="11359162" cy="4862870"/>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 (suite)</a:t>
            </a:r>
          </a:p>
          <a:p>
            <a:pPr algn="just">
              <a:spcAft>
                <a:spcPts val="600"/>
              </a:spcAft>
            </a:pPr>
            <a:r>
              <a:rPr lang="fr-FR" sz="2800" b="1" dirty="0"/>
              <a:t>8.5.5 Activités après livraison (suite)</a:t>
            </a:r>
          </a:p>
          <a:p>
            <a:pPr algn="just">
              <a:spcAft>
                <a:spcPts val="600"/>
              </a:spcAft>
            </a:pPr>
            <a:r>
              <a:rPr lang="fr-FR" sz="2800" dirty="0"/>
              <a:t>c) la nature, l’utilisation et la durée de vie prévue de ses produits et services;</a:t>
            </a:r>
          </a:p>
          <a:p>
            <a:pPr algn="just">
              <a:spcAft>
                <a:spcPts val="600"/>
              </a:spcAft>
            </a:pPr>
            <a:r>
              <a:rPr lang="fr-FR" sz="2800" dirty="0"/>
              <a:t>d) les exigences des clients;</a:t>
            </a:r>
          </a:p>
          <a:p>
            <a:pPr algn="just">
              <a:spcAft>
                <a:spcPts val="600"/>
              </a:spcAft>
            </a:pPr>
            <a:r>
              <a:rPr lang="fr-FR" sz="2800" dirty="0"/>
              <a:t>e) les retours d’information des clients.</a:t>
            </a:r>
          </a:p>
          <a:p>
            <a:pPr algn="just">
              <a:spcAft>
                <a:spcPts val="600"/>
              </a:spcAft>
            </a:pPr>
            <a:endParaRPr lang="fr-FR" sz="2800" dirty="0"/>
          </a:p>
          <a:p>
            <a:pPr algn="just">
              <a:spcAft>
                <a:spcPts val="600"/>
              </a:spcAft>
            </a:pPr>
            <a:r>
              <a:rPr lang="fr-FR" sz="2800" u="sng" dirty="0"/>
              <a:t>NOTE</a:t>
            </a:r>
            <a:r>
              <a:rPr lang="fr-FR" sz="2800" dirty="0"/>
              <a:t> Les activités après livraison peuvent comprendre les actions au titre des dispositions de la garantie, les obligations contractuelles telles que les services de maintenance, et les services complémentaires tels que le recyclage ou l’élimination finale.</a:t>
            </a:r>
            <a:endParaRPr lang="fr-FR" sz="2800" b="1" dirty="0">
              <a:solidFill>
                <a:srgbClr val="0070C0"/>
              </a:solidFill>
            </a:endParaRPr>
          </a:p>
        </p:txBody>
      </p:sp>
      <p:sp>
        <p:nvSpPr>
          <p:cNvPr id="4" name="Titre 1"/>
          <p:cNvSpPr txBox="1">
            <a:spLocks/>
          </p:cNvSpPr>
          <p:nvPr/>
        </p:nvSpPr>
        <p:spPr>
          <a:xfrm>
            <a:off x="360613" y="481788"/>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90164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1976" y="1210615"/>
            <a:ext cx="11436435" cy="4275786"/>
          </a:xfrm>
          <a:prstGeom prst="rect">
            <a:avLst/>
          </a:prstGeom>
          <a:noFill/>
        </p:spPr>
        <p:txBody>
          <a:bodyPr wrap="square" rtlCol="0">
            <a:spAutoFit/>
          </a:bodyPr>
          <a:lstStyle/>
          <a:p>
            <a:pPr algn="just">
              <a:spcAft>
                <a:spcPts val="600"/>
              </a:spcAft>
            </a:pPr>
            <a:r>
              <a:rPr lang="fr-FR" sz="2800" b="1" dirty="0">
                <a:solidFill>
                  <a:srgbClr val="0070C0"/>
                </a:solidFill>
              </a:rPr>
              <a:t>8.5 Production et prestation de service (suite)</a:t>
            </a:r>
          </a:p>
          <a:p>
            <a:pPr algn="just">
              <a:spcAft>
                <a:spcPts val="600"/>
              </a:spcAft>
            </a:pPr>
            <a:r>
              <a:rPr lang="fr-FR" sz="2800" b="1" dirty="0"/>
              <a:t>8.5.6 Maîtrise des modifications</a:t>
            </a:r>
          </a:p>
          <a:p>
            <a:pPr algn="just">
              <a:spcAft>
                <a:spcPts val="600"/>
              </a:spcAft>
            </a:pPr>
            <a:r>
              <a:rPr lang="fr-FR" sz="2800" dirty="0"/>
              <a:t>L’organisme doit passer en revue et maîtriser les modifications relatives à la production ou à la prestation de service, dans une mesure suffisante pour assurer le maintien de la conformité aux exigences.</a:t>
            </a:r>
          </a:p>
          <a:p>
            <a:pPr algn="just">
              <a:spcAft>
                <a:spcPts val="600"/>
              </a:spcAft>
            </a:pPr>
            <a:r>
              <a:rPr lang="fr-FR" sz="2800" dirty="0"/>
              <a:t> </a:t>
            </a:r>
          </a:p>
          <a:p>
            <a:pPr algn="just">
              <a:spcAft>
                <a:spcPts val="600"/>
              </a:spcAft>
            </a:pPr>
            <a:r>
              <a:rPr lang="fr-FR" sz="2800" dirty="0"/>
              <a:t>L’organisme doit conserver les informations documentées décrivant les résultats de la revue des modifications, la ou des personnes autorisant les modifications et toutes les actions nécessaires issues de la revue.</a:t>
            </a:r>
            <a:endParaRPr lang="fr-FR" sz="2800" b="1" dirty="0">
              <a:solidFill>
                <a:srgbClr val="0070C0"/>
              </a:solidFill>
            </a:endParaRPr>
          </a:p>
        </p:txBody>
      </p:sp>
      <p:sp>
        <p:nvSpPr>
          <p:cNvPr id="4" name="Titre 1"/>
          <p:cNvSpPr txBox="1">
            <a:spLocks/>
          </p:cNvSpPr>
          <p:nvPr/>
        </p:nvSpPr>
        <p:spPr>
          <a:xfrm>
            <a:off x="321976" y="481443"/>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45643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09098" y="1219516"/>
            <a:ext cx="11436433" cy="3770263"/>
          </a:xfrm>
          <a:prstGeom prst="rect">
            <a:avLst/>
          </a:prstGeom>
          <a:noFill/>
        </p:spPr>
        <p:txBody>
          <a:bodyPr wrap="square" rtlCol="0">
            <a:spAutoFit/>
          </a:bodyPr>
          <a:lstStyle/>
          <a:p>
            <a:pPr algn="just">
              <a:spcAft>
                <a:spcPts val="600"/>
              </a:spcAft>
            </a:pPr>
            <a:r>
              <a:rPr lang="fr-FR" sz="2800" b="1" dirty="0">
                <a:solidFill>
                  <a:srgbClr val="0070C0"/>
                </a:solidFill>
              </a:rPr>
              <a:t>8.6 Libération des produits et services</a:t>
            </a:r>
          </a:p>
          <a:p>
            <a:pPr algn="just">
              <a:spcAft>
                <a:spcPts val="600"/>
              </a:spcAft>
            </a:pPr>
            <a:r>
              <a:rPr lang="fr-FR" sz="2800" dirty="0"/>
              <a:t>L’organisme doit mettre en œuvre les dispositions planifiées, aux étapes appropriées, pour vérifier que les exigences relatives aux produits et services ont été satisfaites.</a:t>
            </a:r>
          </a:p>
          <a:p>
            <a:pPr algn="just">
              <a:spcAft>
                <a:spcPts val="600"/>
              </a:spcAft>
            </a:pPr>
            <a:endParaRPr lang="fr-FR" sz="2800" dirty="0"/>
          </a:p>
          <a:p>
            <a:pPr algn="just">
              <a:spcAft>
                <a:spcPts val="600"/>
              </a:spcAft>
            </a:pPr>
            <a:r>
              <a:rPr lang="fr-FR" sz="2800" dirty="0"/>
              <a:t>La libération des produits et services au client ne doit pas être effectuée avant l’exécution satisfaisante de toutes les dispositions planifiées, sauf approbation par une autorité compétente et, le cas échéant, par le client.</a:t>
            </a:r>
            <a:endParaRPr lang="fr-FR" sz="2800" b="1" dirty="0">
              <a:solidFill>
                <a:srgbClr val="0070C0"/>
              </a:solidFill>
            </a:endParaRPr>
          </a:p>
        </p:txBody>
      </p:sp>
      <p:sp>
        <p:nvSpPr>
          <p:cNvPr id="4" name="Titre 1"/>
          <p:cNvSpPr txBox="1">
            <a:spLocks/>
          </p:cNvSpPr>
          <p:nvPr/>
        </p:nvSpPr>
        <p:spPr>
          <a:xfrm>
            <a:off x="309098" y="49034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219668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5" y="1206639"/>
            <a:ext cx="11423555" cy="4708981"/>
          </a:xfrm>
          <a:prstGeom prst="rect">
            <a:avLst/>
          </a:prstGeom>
          <a:noFill/>
        </p:spPr>
        <p:txBody>
          <a:bodyPr wrap="square" rtlCol="0">
            <a:spAutoFit/>
          </a:bodyPr>
          <a:lstStyle/>
          <a:p>
            <a:pPr algn="just">
              <a:spcBef>
                <a:spcPts val="600"/>
              </a:spcBef>
            </a:pPr>
            <a:r>
              <a:rPr lang="fr-FR" sz="2800" b="1" dirty="0">
                <a:solidFill>
                  <a:srgbClr val="0070C0"/>
                </a:solidFill>
              </a:rPr>
              <a:t>8.7 Maîtrise des éléments de sortie non conformes</a:t>
            </a:r>
          </a:p>
          <a:p>
            <a:pPr algn="just">
              <a:spcBef>
                <a:spcPts val="600"/>
              </a:spcBef>
            </a:pPr>
            <a:r>
              <a:rPr lang="fr-FR" sz="2800" b="1" dirty="0"/>
              <a:t>8.7.1 </a:t>
            </a:r>
            <a:r>
              <a:rPr lang="fr-FR" sz="2800" dirty="0"/>
              <a:t>L’organisme doit assurer que les éléments de sortie qui ne sont pas conformes aux exigences applicables sont identifiés et maîtrisés de manière à empêcher leur utilisation ou fourniture non intentionnelle.</a:t>
            </a:r>
          </a:p>
          <a:p>
            <a:pPr algn="just">
              <a:spcBef>
                <a:spcPts val="600"/>
              </a:spcBef>
            </a:pPr>
            <a:endParaRPr lang="fr-FR" sz="2800" dirty="0"/>
          </a:p>
          <a:p>
            <a:pPr algn="just">
              <a:spcBef>
                <a:spcPts val="600"/>
              </a:spcBef>
            </a:pPr>
            <a:r>
              <a:rPr lang="fr-FR" sz="2800" dirty="0"/>
              <a:t>Selon la nature de la non-conformité et son effet sur la conformité des produits et services, l’organisme doit mener les actions appropriées.</a:t>
            </a:r>
          </a:p>
          <a:p>
            <a:pPr algn="just">
              <a:spcBef>
                <a:spcPts val="600"/>
              </a:spcBef>
            </a:pPr>
            <a:r>
              <a:rPr lang="fr-FR" sz="2800" dirty="0"/>
              <a:t> Ceci doit également s’appliquer aux produits et services non conformes détectés après livraison des produits ou durant ou après la prestation de services.</a:t>
            </a:r>
            <a:endParaRPr lang="fr-FR" sz="2800" b="1" dirty="0">
              <a:solidFill>
                <a:srgbClr val="0070C0"/>
              </a:solidFill>
            </a:endParaRPr>
          </a:p>
        </p:txBody>
      </p:sp>
      <p:sp>
        <p:nvSpPr>
          <p:cNvPr id="4" name="Titre 1"/>
          <p:cNvSpPr txBox="1">
            <a:spLocks/>
          </p:cNvSpPr>
          <p:nvPr/>
        </p:nvSpPr>
        <p:spPr>
          <a:xfrm>
            <a:off x="347735" y="47314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55565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5" y="1224498"/>
            <a:ext cx="11346281" cy="5447645"/>
          </a:xfrm>
          <a:prstGeom prst="rect">
            <a:avLst/>
          </a:prstGeom>
          <a:noFill/>
        </p:spPr>
        <p:txBody>
          <a:bodyPr wrap="square" rtlCol="0">
            <a:spAutoFit/>
          </a:bodyPr>
          <a:lstStyle/>
          <a:p>
            <a:pPr algn="just">
              <a:spcBef>
                <a:spcPts val="600"/>
              </a:spcBef>
              <a:spcAft>
                <a:spcPts val="600"/>
              </a:spcAft>
            </a:pPr>
            <a:r>
              <a:rPr lang="fr-FR" sz="2800" b="1" dirty="0">
                <a:solidFill>
                  <a:srgbClr val="0070C0"/>
                </a:solidFill>
              </a:rPr>
              <a:t>8.7 Maîtrise des éléments de sortie non conformes</a:t>
            </a:r>
          </a:p>
          <a:p>
            <a:pPr algn="just">
              <a:spcBef>
                <a:spcPts val="600"/>
              </a:spcBef>
              <a:spcAft>
                <a:spcPts val="600"/>
              </a:spcAft>
            </a:pPr>
            <a:r>
              <a:rPr lang="fr-FR" sz="2800" b="1" dirty="0"/>
              <a:t>8.7.1(suite)</a:t>
            </a:r>
          </a:p>
          <a:p>
            <a:pPr algn="just">
              <a:spcAft>
                <a:spcPts val="600"/>
              </a:spcAft>
            </a:pPr>
            <a:r>
              <a:rPr lang="fr-FR" sz="2800" dirty="0"/>
              <a:t>L’organisme doit traiter les éléments de sortie non conformes de l’une ou plusieurs des manières suivantes:</a:t>
            </a:r>
          </a:p>
          <a:p>
            <a:pPr algn="just">
              <a:spcAft>
                <a:spcPts val="600"/>
              </a:spcAft>
            </a:pPr>
            <a:r>
              <a:rPr lang="fr-FR" sz="2800" dirty="0"/>
              <a:t>a) correction;</a:t>
            </a:r>
          </a:p>
          <a:p>
            <a:pPr algn="just">
              <a:spcAft>
                <a:spcPts val="600"/>
              </a:spcAft>
            </a:pPr>
            <a:r>
              <a:rPr lang="fr-FR" sz="2800" dirty="0"/>
              <a:t>b) isolement, confinement, retour ou suspension de la fourniture des produits et services;</a:t>
            </a:r>
          </a:p>
          <a:p>
            <a:pPr algn="just">
              <a:spcAft>
                <a:spcPts val="600"/>
              </a:spcAft>
            </a:pPr>
            <a:r>
              <a:rPr lang="fr-FR" sz="2800" dirty="0"/>
              <a:t>c) information du client;</a:t>
            </a:r>
          </a:p>
          <a:p>
            <a:pPr algn="just">
              <a:spcAft>
                <a:spcPts val="600"/>
              </a:spcAft>
            </a:pPr>
            <a:r>
              <a:rPr lang="fr-FR" sz="2800" dirty="0"/>
              <a:t>d) obtention d’une autorisation d’acceptation par dérogation.</a:t>
            </a:r>
          </a:p>
          <a:p>
            <a:pPr algn="just">
              <a:spcAft>
                <a:spcPts val="600"/>
              </a:spcAft>
            </a:pPr>
            <a:r>
              <a:rPr lang="fr-FR" sz="2800" dirty="0"/>
              <a:t>La conformité aux exigences doit être vérifiée lorsque des éléments de sortie non conformes sont corrigés.</a:t>
            </a:r>
            <a:endParaRPr lang="fr-FR" sz="2800" b="1" dirty="0">
              <a:solidFill>
                <a:srgbClr val="0070C0"/>
              </a:solidFill>
            </a:endParaRPr>
          </a:p>
        </p:txBody>
      </p:sp>
      <p:sp>
        <p:nvSpPr>
          <p:cNvPr id="4" name="Titre 1"/>
          <p:cNvSpPr txBox="1">
            <a:spLocks/>
          </p:cNvSpPr>
          <p:nvPr/>
        </p:nvSpPr>
        <p:spPr>
          <a:xfrm>
            <a:off x="347735" y="495326"/>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380443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4" y="1210616"/>
            <a:ext cx="11384917" cy="4069724"/>
          </a:xfrm>
          <a:prstGeom prst="rect">
            <a:avLst/>
          </a:prstGeom>
          <a:noFill/>
        </p:spPr>
        <p:txBody>
          <a:bodyPr wrap="square" rtlCol="0">
            <a:spAutoFit/>
          </a:bodyPr>
          <a:lstStyle/>
          <a:p>
            <a:pPr algn="just">
              <a:spcBef>
                <a:spcPts val="600"/>
              </a:spcBef>
              <a:spcAft>
                <a:spcPts val="600"/>
              </a:spcAft>
            </a:pPr>
            <a:r>
              <a:rPr lang="fr-FR" sz="2800" b="1" dirty="0">
                <a:solidFill>
                  <a:srgbClr val="0070C0"/>
                </a:solidFill>
              </a:rPr>
              <a:t>8.7 Maîtrise des éléments de sortie non conformes (suite)</a:t>
            </a:r>
          </a:p>
          <a:p>
            <a:pPr algn="just">
              <a:spcAft>
                <a:spcPts val="600"/>
              </a:spcAft>
            </a:pPr>
            <a:r>
              <a:rPr lang="fr-FR" sz="2800" b="1" dirty="0"/>
              <a:t>8.7.2 </a:t>
            </a:r>
            <a:r>
              <a:rPr lang="fr-FR" sz="2800" dirty="0"/>
              <a:t>L’organisme doit conserver les informations documentées:</a:t>
            </a:r>
          </a:p>
          <a:p>
            <a:pPr algn="just">
              <a:spcAft>
                <a:spcPts val="600"/>
              </a:spcAft>
            </a:pPr>
            <a:endParaRPr lang="fr-FR" sz="2800" dirty="0"/>
          </a:p>
          <a:p>
            <a:pPr algn="just">
              <a:spcAft>
                <a:spcPts val="600"/>
              </a:spcAft>
            </a:pPr>
            <a:r>
              <a:rPr lang="fr-FR" sz="2800" dirty="0"/>
              <a:t>a) décrivant la non-conformité;</a:t>
            </a:r>
          </a:p>
          <a:p>
            <a:pPr algn="just">
              <a:spcAft>
                <a:spcPts val="600"/>
              </a:spcAft>
            </a:pPr>
            <a:r>
              <a:rPr lang="fr-FR" sz="2800" dirty="0"/>
              <a:t>b) décrivant les actions menées;</a:t>
            </a:r>
          </a:p>
          <a:p>
            <a:pPr algn="just">
              <a:spcAft>
                <a:spcPts val="600"/>
              </a:spcAft>
            </a:pPr>
            <a:r>
              <a:rPr lang="fr-FR" sz="2800" dirty="0"/>
              <a:t>c) décrivant toutes les dérogations obtenues;</a:t>
            </a:r>
          </a:p>
          <a:p>
            <a:pPr algn="just">
              <a:spcAft>
                <a:spcPts val="600"/>
              </a:spcAft>
            </a:pPr>
            <a:r>
              <a:rPr lang="fr-FR" sz="2800" dirty="0"/>
              <a:t>d) identifiant l’autorité ayant décidé des actions en rapport avec la non-conformité.</a:t>
            </a:r>
            <a:endParaRPr lang="fr-FR" sz="2800" b="1" dirty="0">
              <a:solidFill>
                <a:srgbClr val="0070C0"/>
              </a:solidFill>
            </a:endParaRPr>
          </a:p>
        </p:txBody>
      </p:sp>
      <p:sp>
        <p:nvSpPr>
          <p:cNvPr id="4" name="Titre 1"/>
          <p:cNvSpPr txBox="1">
            <a:spLocks/>
          </p:cNvSpPr>
          <p:nvPr/>
        </p:nvSpPr>
        <p:spPr>
          <a:xfrm>
            <a:off x="360614" y="481444"/>
            <a:ext cx="12415234"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cap="none" dirty="0">
                <a:solidFill>
                  <a:schemeClr val="accent1">
                    <a:lumMod val="75000"/>
                  </a:schemeClr>
                </a:solidFill>
              </a:rPr>
              <a:t>8 RÉALISATION DES ACTIVITÉS OPÉRATIONNELLES </a:t>
            </a:r>
          </a:p>
        </p:txBody>
      </p:sp>
    </p:spTree>
    <p:extLst>
      <p:ext uri="{BB962C8B-B14F-4D97-AF65-F5344CB8AC3E}">
        <p14:creationId xmlns:p14="http://schemas.microsoft.com/office/powerpoint/2010/main" val="179418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344725" y="540040"/>
            <a:ext cx="2032715" cy="729172"/>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600" b="1" cap="none" dirty="0">
                <a:solidFill>
                  <a:schemeClr val="accent1">
                    <a:lumMod val="75000"/>
                  </a:schemeClr>
                </a:solidFill>
              </a:rPr>
              <a:t>Résumé</a:t>
            </a:r>
          </a:p>
        </p:txBody>
      </p:sp>
      <p:pic>
        <p:nvPicPr>
          <p:cNvPr id="2" name="Image 1"/>
          <p:cNvPicPr>
            <a:picLocks noChangeAspect="1"/>
          </p:cNvPicPr>
          <p:nvPr/>
        </p:nvPicPr>
        <p:blipFill rotWithShape="1">
          <a:blip r:embed="rId2"/>
          <a:srcRect l="34029" t="30354" r="34625" b="39134"/>
          <a:stretch/>
        </p:blipFill>
        <p:spPr>
          <a:xfrm>
            <a:off x="344725" y="1402862"/>
            <a:ext cx="11085275" cy="5118412"/>
          </a:xfrm>
          <a:prstGeom prst="rect">
            <a:avLst/>
          </a:prstGeom>
        </p:spPr>
      </p:pic>
    </p:spTree>
    <p:extLst>
      <p:ext uri="{BB962C8B-B14F-4D97-AF65-F5344CB8AC3E}">
        <p14:creationId xmlns:p14="http://schemas.microsoft.com/office/powerpoint/2010/main" val="240589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
        <p:nvSpPr>
          <p:cNvPr id="3" name="ZoneTexte 2"/>
          <p:cNvSpPr txBox="1"/>
          <p:nvPr/>
        </p:nvSpPr>
        <p:spPr>
          <a:xfrm>
            <a:off x="360613" y="1254175"/>
            <a:ext cx="11423555" cy="4940564"/>
          </a:xfrm>
          <a:prstGeom prst="rect">
            <a:avLst/>
          </a:prstGeom>
          <a:noFill/>
        </p:spPr>
        <p:txBody>
          <a:bodyPr wrap="square" rtlCol="0">
            <a:spAutoFit/>
          </a:bodyPr>
          <a:lstStyle/>
          <a:p>
            <a:pPr algn="just">
              <a:spcAft>
                <a:spcPts val="600"/>
              </a:spcAft>
            </a:pPr>
            <a:r>
              <a:rPr lang="fr-FR" sz="2800" b="1" dirty="0">
                <a:solidFill>
                  <a:srgbClr val="0070C0"/>
                </a:solidFill>
              </a:rPr>
              <a:t>9.1 Surveillance, mesure, analyse et évaluation</a:t>
            </a:r>
          </a:p>
          <a:p>
            <a:pPr algn="just">
              <a:spcAft>
                <a:spcPts val="600"/>
              </a:spcAft>
            </a:pPr>
            <a:r>
              <a:rPr lang="fr-FR" sz="2800" b="1" dirty="0"/>
              <a:t>9.1.1 Généralités</a:t>
            </a:r>
          </a:p>
          <a:p>
            <a:pPr algn="just">
              <a:spcAft>
                <a:spcPts val="600"/>
              </a:spcAft>
            </a:pPr>
            <a:r>
              <a:rPr lang="fr-FR" sz="2800" dirty="0"/>
              <a:t>L’organisme doit déterminer:</a:t>
            </a:r>
          </a:p>
          <a:p>
            <a:pPr algn="just">
              <a:spcAft>
                <a:spcPts val="600"/>
              </a:spcAft>
            </a:pPr>
            <a:endParaRPr lang="fr-FR" sz="2800" dirty="0"/>
          </a:p>
          <a:p>
            <a:pPr algn="just">
              <a:spcAft>
                <a:spcPts val="600"/>
              </a:spcAft>
            </a:pPr>
            <a:r>
              <a:rPr lang="fr-FR" sz="2800" dirty="0"/>
              <a:t>a) ce qu’il est nécessaire de surveiller et mesurer;</a:t>
            </a:r>
          </a:p>
          <a:p>
            <a:pPr algn="just">
              <a:spcAft>
                <a:spcPts val="600"/>
              </a:spcAft>
            </a:pPr>
            <a:r>
              <a:rPr lang="fr-FR" sz="2800" dirty="0"/>
              <a:t>b) les méthodes de surveillance, de mesure, d’analyse et d’évaluation nécessaires pour assurer la validité des résultats;</a:t>
            </a:r>
          </a:p>
          <a:p>
            <a:pPr algn="just">
              <a:spcAft>
                <a:spcPts val="600"/>
              </a:spcAft>
            </a:pPr>
            <a:r>
              <a:rPr lang="fr-FR" sz="2800" dirty="0"/>
              <a:t>c) quand la surveillance et la mesure doivent être effectuées; et</a:t>
            </a:r>
          </a:p>
          <a:p>
            <a:pPr algn="just">
              <a:spcAft>
                <a:spcPts val="600"/>
              </a:spcAft>
            </a:pPr>
            <a:r>
              <a:rPr lang="fr-FR" sz="2800" dirty="0"/>
              <a:t>d) quand les résultats de la surveillance et de la mesure doivent être analysés et évalués.</a:t>
            </a:r>
            <a:endParaRPr lang="fr-FR" sz="2800" b="1" dirty="0">
              <a:solidFill>
                <a:srgbClr val="0070C0"/>
              </a:solidFill>
            </a:endParaRPr>
          </a:p>
        </p:txBody>
      </p:sp>
    </p:spTree>
    <p:extLst>
      <p:ext uri="{BB962C8B-B14F-4D97-AF65-F5344CB8AC3E}">
        <p14:creationId xmlns:p14="http://schemas.microsoft.com/office/powerpoint/2010/main" val="351074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4" y="1267052"/>
            <a:ext cx="11372040" cy="3446615"/>
          </a:xfrm>
          <a:prstGeom prst="rect">
            <a:avLst/>
          </a:prstGeom>
          <a:noFill/>
        </p:spPr>
        <p:txBody>
          <a:bodyPr wrap="square" rtlCol="0">
            <a:spAutoFit/>
          </a:bodyPr>
          <a:lstStyle/>
          <a:p>
            <a:pPr algn="just">
              <a:spcAft>
                <a:spcPts val="600"/>
              </a:spcAft>
            </a:pPr>
            <a:r>
              <a:rPr lang="fr-FR" sz="2800" b="1" dirty="0">
                <a:solidFill>
                  <a:srgbClr val="0070C0"/>
                </a:solidFill>
              </a:rPr>
              <a:t>9.1 Surveillance, mesure, analyse et évaluation</a:t>
            </a:r>
          </a:p>
          <a:p>
            <a:pPr algn="just">
              <a:spcAft>
                <a:spcPts val="600"/>
              </a:spcAft>
            </a:pPr>
            <a:r>
              <a:rPr lang="fr-FR" sz="2800" b="1" dirty="0"/>
              <a:t>9.1.1 Généralités (suite)</a:t>
            </a:r>
          </a:p>
          <a:p>
            <a:pPr algn="just">
              <a:spcAft>
                <a:spcPts val="600"/>
              </a:spcAft>
            </a:pPr>
            <a:r>
              <a:rPr lang="fr-FR" sz="2800" dirty="0"/>
              <a:t>L’organisme doit évaluer la performance ainsi que l’efficacité du système de management de la qualité.</a:t>
            </a:r>
          </a:p>
          <a:p>
            <a:pPr algn="just">
              <a:spcAft>
                <a:spcPts val="600"/>
              </a:spcAft>
            </a:pPr>
            <a:endParaRPr lang="fr-FR" sz="2800" dirty="0"/>
          </a:p>
          <a:p>
            <a:pPr algn="just">
              <a:spcAft>
                <a:spcPts val="600"/>
              </a:spcAft>
            </a:pPr>
            <a:r>
              <a:rPr lang="fr-FR" sz="2800" dirty="0"/>
              <a:t>Il doit conserver des informations documentées pertinentes comme preuves des résultats.</a:t>
            </a:r>
            <a:endParaRPr lang="fr-FR" sz="28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184192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4" y="1275007"/>
            <a:ext cx="11384918" cy="2908489"/>
          </a:xfrm>
          <a:prstGeom prst="rect">
            <a:avLst/>
          </a:prstGeom>
          <a:noFill/>
        </p:spPr>
        <p:txBody>
          <a:bodyPr wrap="square" rtlCol="0">
            <a:spAutoFit/>
          </a:bodyPr>
          <a:lstStyle/>
          <a:p>
            <a:pPr algn="just">
              <a:spcAft>
                <a:spcPts val="600"/>
              </a:spcAft>
            </a:pPr>
            <a:r>
              <a:rPr lang="fr-FR" sz="2800" b="1" dirty="0">
                <a:solidFill>
                  <a:srgbClr val="0070C0"/>
                </a:solidFill>
              </a:rPr>
              <a:t>9.1 Surveillance, mesure, analyse et évaluation (suite)</a:t>
            </a:r>
          </a:p>
          <a:p>
            <a:pPr algn="just">
              <a:spcAft>
                <a:spcPts val="600"/>
              </a:spcAft>
            </a:pPr>
            <a:r>
              <a:rPr lang="fr-FR" sz="2800" b="1" dirty="0"/>
              <a:t>9.1.2 Satisfaction du client</a:t>
            </a:r>
          </a:p>
          <a:p>
            <a:pPr algn="just">
              <a:spcAft>
                <a:spcPts val="600"/>
              </a:spcAft>
            </a:pPr>
            <a:r>
              <a:rPr lang="fr-FR" sz="2800" dirty="0"/>
              <a:t>L’organisme doit surveiller la perception des clients sur le niveau de satisfaction de leurs besoins et attentes. </a:t>
            </a:r>
          </a:p>
          <a:p>
            <a:pPr algn="just">
              <a:spcAft>
                <a:spcPts val="600"/>
              </a:spcAft>
            </a:pPr>
            <a:r>
              <a:rPr lang="fr-FR" sz="2800" dirty="0"/>
              <a:t>L’organisme doit déterminer les méthodes permettant d’obtenir, de surveiller et de revoir ces informations.</a:t>
            </a: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172395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5" y="1267050"/>
            <a:ext cx="11346281" cy="3262432"/>
          </a:xfrm>
          <a:prstGeom prst="rect">
            <a:avLst/>
          </a:prstGeom>
          <a:noFill/>
        </p:spPr>
        <p:txBody>
          <a:bodyPr wrap="square" rtlCol="0">
            <a:spAutoFit/>
          </a:bodyPr>
          <a:lstStyle/>
          <a:p>
            <a:pPr algn="just">
              <a:spcAft>
                <a:spcPts val="600"/>
              </a:spcAft>
            </a:pPr>
            <a:r>
              <a:rPr lang="fr-FR" sz="2800" b="1" dirty="0">
                <a:solidFill>
                  <a:srgbClr val="0070C0"/>
                </a:solidFill>
              </a:rPr>
              <a:t>9.1 Surveillance, mesure, analyse et évaluation (suite)</a:t>
            </a:r>
          </a:p>
          <a:p>
            <a:pPr algn="just">
              <a:spcAft>
                <a:spcPts val="600"/>
              </a:spcAft>
            </a:pPr>
            <a:r>
              <a:rPr lang="fr-FR" sz="2800" b="1" dirty="0"/>
              <a:t>9.1.2 Satisfaction du client (suite)</a:t>
            </a:r>
          </a:p>
          <a:p>
            <a:pPr algn="just">
              <a:spcAft>
                <a:spcPts val="600"/>
              </a:spcAft>
            </a:pPr>
            <a:r>
              <a:rPr lang="fr-FR" sz="2800" u="sng" dirty="0"/>
              <a:t>NOTE</a:t>
            </a:r>
            <a:r>
              <a:rPr lang="fr-FR" sz="2800" dirty="0"/>
              <a:t> Les exemples de surveillance de la perception des clients peuvent comprendre des enquêtes menées auprès des clients, des retours d’information sur les produits livrés et services fournis, des réunions avec les clients, une analyse de la part de marché, des compliments, des réclamations au titre de la garantie et des rapports émanant de distributeurs.</a:t>
            </a:r>
            <a:endParaRPr lang="fr-FR" sz="28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46490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5" y="1267053"/>
            <a:ext cx="11359160" cy="4508927"/>
          </a:xfrm>
          <a:prstGeom prst="rect">
            <a:avLst/>
          </a:prstGeom>
          <a:noFill/>
        </p:spPr>
        <p:txBody>
          <a:bodyPr wrap="square" rtlCol="0">
            <a:spAutoFit/>
          </a:bodyPr>
          <a:lstStyle/>
          <a:p>
            <a:pPr algn="just">
              <a:spcAft>
                <a:spcPts val="600"/>
              </a:spcAft>
            </a:pPr>
            <a:r>
              <a:rPr lang="fr-FR" sz="2800" b="1" dirty="0">
                <a:solidFill>
                  <a:srgbClr val="0070C0"/>
                </a:solidFill>
              </a:rPr>
              <a:t>9.1 Surveillance, mesure, analyse et évaluation (suite)</a:t>
            </a:r>
          </a:p>
          <a:p>
            <a:pPr algn="just">
              <a:spcAft>
                <a:spcPts val="600"/>
              </a:spcAft>
            </a:pPr>
            <a:r>
              <a:rPr lang="fr-FR" sz="2800" b="1" dirty="0"/>
              <a:t>9.1.3 Analyse et évaluation</a:t>
            </a:r>
          </a:p>
          <a:p>
            <a:pPr algn="just">
              <a:spcAft>
                <a:spcPts val="600"/>
              </a:spcAft>
            </a:pPr>
            <a:r>
              <a:rPr lang="fr-FR" sz="2800" dirty="0"/>
              <a:t>L’organisme doit analyser et évaluer les données et informations appropriées issues de la surveillance et de la mesure.</a:t>
            </a:r>
          </a:p>
          <a:p>
            <a:pPr algn="just">
              <a:spcAft>
                <a:spcPts val="600"/>
              </a:spcAft>
            </a:pPr>
            <a:r>
              <a:rPr lang="fr-FR" sz="2800" dirty="0"/>
              <a:t>Les résultats de l’analyse doivent être utilisés pour évaluer:</a:t>
            </a:r>
          </a:p>
          <a:p>
            <a:pPr algn="just">
              <a:spcAft>
                <a:spcPts val="600"/>
              </a:spcAft>
            </a:pPr>
            <a:endParaRPr lang="fr-FR" sz="2800" dirty="0"/>
          </a:p>
          <a:p>
            <a:pPr algn="just">
              <a:spcAft>
                <a:spcPts val="600"/>
              </a:spcAft>
            </a:pPr>
            <a:r>
              <a:rPr lang="fr-FR" sz="2800" dirty="0"/>
              <a:t>a) la conformité des produits et services;</a:t>
            </a:r>
          </a:p>
          <a:p>
            <a:pPr algn="just">
              <a:spcAft>
                <a:spcPts val="600"/>
              </a:spcAft>
            </a:pPr>
            <a:r>
              <a:rPr lang="fr-FR" sz="2800" dirty="0"/>
              <a:t>b) le niveau de satisfaction des clients;</a:t>
            </a:r>
          </a:p>
          <a:p>
            <a:pPr algn="just">
              <a:spcAft>
                <a:spcPts val="600"/>
              </a:spcAft>
            </a:pPr>
            <a:r>
              <a:rPr lang="fr-FR" sz="2800" dirty="0"/>
              <a:t>c) la performance et l’efficacité du système de management de la qualité;</a:t>
            </a:r>
            <a:endParaRPr lang="fr-FR" sz="28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44538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7736" y="1262132"/>
            <a:ext cx="11397796" cy="4508927"/>
          </a:xfrm>
          <a:prstGeom prst="rect">
            <a:avLst/>
          </a:prstGeom>
          <a:noFill/>
        </p:spPr>
        <p:txBody>
          <a:bodyPr wrap="square" rtlCol="0">
            <a:spAutoFit/>
          </a:bodyPr>
          <a:lstStyle/>
          <a:p>
            <a:pPr algn="just">
              <a:spcAft>
                <a:spcPts val="600"/>
              </a:spcAft>
            </a:pPr>
            <a:r>
              <a:rPr lang="fr-FR" sz="2800" b="1" dirty="0">
                <a:solidFill>
                  <a:srgbClr val="0070C0"/>
                </a:solidFill>
              </a:rPr>
              <a:t>9.1 Surveillance, mesure, analyse et évaluation (suite)</a:t>
            </a:r>
          </a:p>
          <a:p>
            <a:pPr algn="just">
              <a:spcAft>
                <a:spcPts val="600"/>
              </a:spcAft>
            </a:pPr>
            <a:r>
              <a:rPr lang="fr-FR" sz="2800" b="1" dirty="0"/>
              <a:t>9.1.3 Analyse et évaluation (suite)</a:t>
            </a:r>
          </a:p>
          <a:p>
            <a:pPr algn="just">
              <a:spcAft>
                <a:spcPts val="600"/>
              </a:spcAft>
            </a:pPr>
            <a:r>
              <a:rPr lang="fr-FR" sz="2800" dirty="0"/>
              <a:t>d) l’efficacité avec laquelle la planification a été mise en œuvre;</a:t>
            </a:r>
          </a:p>
          <a:p>
            <a:pPr algn="just">
              <a:spcAft>
                <a:spcPts val="600"/>
              </a:spcAft>
            </a:pPr>
            <a:r>
              <a:rPr lang="fr-FR" sz="2800" dirty="0"/>
              <a:t>e) l’efficacité des actions mises en œuvre face aux risques et opportunités;</a:t>
            </a:r>
          </a:p>
          <a:p>
            <a:pPr algn="just">
              <a:spcAft>
                <a:spcPts val="600"/>
              </a:spcAft>
            </a:pPr>
            <a:r>
              <a:rPr lang="fr-FR" sz="2800" dirty="0"/>
              <a:t>f) les performances des prestataires externes;</a:t>
            </a:r>
          </a:p>
          <a:p>
            <a:pPr algn="just">
              <a:spcAft>
                <a:spcPts val="600"/>
              </a:spcAft>
            </a:pPr>
            <a:r>
              <a:rPr lang="fr-FR" sz="2800" dirty="0"/>
              <a:t>g) la nécessité d’amélioration du système de management de la qualité.</a:t>
            </a:r>
          </a:p>
          <a:p>
            <a:pPr algn="just">
              <a:spcAft>
                <a:spcPts val="600"/>
              </a:spcAft>
            </a:pPr>
            <a:endParaRPr lang="fr-FR" sz="2800" dirty="0"/>
          </a:p>
          <a:p>
            <a:pPr algn="just">
              <a:spcAft>
                <a:spcPts val="600"/>
              </a:spcAft>
            </a:pPr>
            <a:r>
              <a:rPr lang="fr-FR" sz="2800" u="sng" dirty="0"/>
              <a:t>NOTE</a:t>
            </a:r>
            <a:r>
              <a:rPr lang="fr-FR" sz="2800" dirty="0"/>
              <a:t> Les méthodes d’analyse des données peuvent inclure des techniques statistiques.</a:t>
            </a:r>
            <a:endParaRPr lang="fr-FR" sz="28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338880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4" y="1267050"/>
            <a:ext cx="11372039" cy="4901928"/>
          </a:xfrm>
          <a:prstGeom prst="rect">
            <a:avLst/>
          </a:prstGeom>
          <a:noFill/>
        </p:spPr>
        <p:txBody>
          <a:bodyPr wrap="square" rtlCol="0">
            <a:spAutoFit/>
          </a:bodyPr>
          <a:lstStyle/>
          <a:p>
            <a:pPr algn="just">
              <a:spcAft>
                <a:spcPts val="600"/>
              </a:spcAft>
            </a:pPr>
            <a:r>
              <a:rPr lang="fr-FR" sz="2800" b="1" dirty="0">
                <a:solidFill>
                  <a:srgbClr val="0070C0"/>
                </a:solidFill>
              </a:rPr>
              <a:t>9.2 Audit interne</a:t>
            </a:r>
          </a:p>
          <a:p>
            <a:pPr algn="just">
              <a:spcAft>
                <a:spcPts val="600"/>
              </a:spcAft>
            </a:pPr>
            <a:r>
              <a:rPr lang="fr-FR" sz="2800" b="1" dirty="0"/>
              <a:t>9.2.1 </a:t>
            </a:r>
            <a:r>
              <a:rPr lang="fr-FR" sz="2800" dirty="0"/>
              <a:t>L’organisme doit réaliser des audits internes à des intervalles planifiés pour fournir des informations permettant de déterminer si le système de management de la qualité:</a:t>
            </a:r>
          </a:p>
          <a:p>
            <a:pPr algn="just">
              <a:spcAft>
                <a:spcPts val="600"/>
              </a:spcAft>
            </a:pPr>
            <a:endParaRPr lang="fr-FR" sz="2800" dirty="0"/>
          </a:p>
          <a:p>
            <a:pPr algn="just">
              <a:spcAft>
                <a:spcPts val="600"/>
              </a:spcAft>
            </a:pPr>
            <a:r>
              <a:rPr lang="fr-FR" sz="2800" dirty="0"/>
              <a:t>a) est conforme aux: </a:t>
            </a:r>
          </a:p>
          <a:p>
            <a:pPr algn="just">
              <a:spcAft>
                <a:spcPts val="600"/>
              </a:spcAft>
            </a:pPr>
            <a:r>
              <a:rPr lang="fr-FR" sz="2800" dirty="0"/>
              <a:t>      1) propres exigences de l’organisme concernant son système de management de la qualité, et</a:t>
            </a:r>
          </a:p>
          <a:p>
            <a:pPr algn="just">
              <a:spcAft>
                <a:spcPts val="600"/>
              </a:spcAft>
            </a:pPr>
            <a:r>
              <a:rPr lang="fr-FR" sz="2800" dirty="0"/>
              <a:t>      2) exigences de la présente Norme internationale;</a:t>
            </a:r>
          </a:p>
          <a:p>
            <a:pPr algn="just">
              <a:spcAft>
                <a:spcPts val="600"/>
              </a:spcAft>
            </a:pPr>
            <a:r>
              <a:rPr lang="fr-FR" sz="2800" dirty="0"/>
              <a:t>b) est mis en œuvre de manière efficace et tenu à jour.</a:t>
            </a:r>
            <a:endParaRPr lang="fr-FR" sz="28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68935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4" y="1267051"/>
            <a:ext cx="11384918" cy="4889049"/>
          </a:xfrm>
          <a:prstGeom prst="rect">
            <a:avLst/>
          </a:prstGeom>
          <a:noFill/>
        </p:spPr>
        <p:txBody>
          <a:bodyPr wrap="square" rtlCol="0">
            <a:spAutoFit/>
          </a:bodyPr>
          <a:lstStyle/>
          <a:p>
            <a:pPr algn="just">
              <a:spcAft>
                <a:spcPts val="600"/>
              </a:spcAft>
            </a:pPr>
            <a:r>
              <a:rPr lang="fr-FR" sz="2800" b="1" dirty="0">
                <a:solidFill>
                  <a:srgbClr val="0070C0"/>
                </a:solidFill>
              </a:rPr>
              <a:t>9.2 Audit interne (suite)</a:t>
            </a:r>
          </a:p>
          <a:p>
            <a:pPr algn="just">
              <a:spcAft>
                <a:spcPts val="600"/>
              </a:spcAft>
            </a:pPr>
            <a:r>
              <a:rPr lang="fr-FR" sz="2800" b="1" dirty="0"/>
              <a:t>9.2.2 </a:t>
            </a:r>
            <a:r>
              <a:rPr lang="fr-FR" sz="2800" dirty="0"/>
              <a:t>L’organisme doit:</a:t>
            </a:r>
          </a:p>
          <a:p>
            <a:pPr algn="just">
              <a:spcAft>
                <a:spcPts val="600"/>
              </a:spcAft>
            </a:pPr>
            <a:r>
              <a:rPr lang="fr-FR" sz="2800" dirty="0"/>
              <a:t>a) planifier, établir, mettre en œuvre et maintenir un ou des programmes d’audit, couvrant notamment la fréquence, les méthodes, les responsabilités, les exigences de planification et le compte rendu.</a:t>
            </a:r>
          </a:p>
          <a:p>
            <a:pPr algn="just">
              <a:spcAft>
                <a:spcPts val="600"/>
              </a:spcAft>
            </a:pPr>
            <a:r>
              <a:rPr lang="fr-FR" sz="2800" dirty="0"/>
              <a:t>Le ou les programmes d’audit doivent tenir compte de l’importance des processus concernés, des modifications ayant une incidence sur l’organisme et des résultats des audits précédents;</a:t>
            </a:r>
          </a:p>
          <a:p>
            <a:pPr algn="just">
              <a:spcAft>
                <a:spcPts val="600"/>
              </a:spcAft>
            </a:pPr>
            <a:r>
              <a:rPr lang="fr-FR" sz="2800" dirty="0"/>
              <a:t>b) définir les critères d’audit et le périmètre de chaque audit;</a:t>
            </a:r>
          </a:p>
          <a:p>
            <a:pPr algn="just">
              <a:spcAft>
                <a:spcPts val="600"/>
              </a:spcAft>
            </a:pPr>
            <a:endParaRPr lang="fr-FR" sz="24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237756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32407" y="1175395"/>
            <a:ext cx="11384918" cy="5293757"/>
          </a:xfrm>
          <a:prstGeom prst="rect">
            <a:avLst/>
          </a:prstGeom>
          <a:noFill/>
        </p:spPr>
        <p:txBody>
          <a:bodyPr wrap="square" rtlCol="0">
            <a:spAutoFit/>
          </a:bodyPr>
          <a:lstStyle/>
          <a:p>
            <a:pPr algn="just">
              <a:spcAft>
                <a:spcPts val="600"/>
              </a:spcAft>
            </a:pPr>
            <a:r>
              <a:rPr lang="fr-FR" sz="2800" b="1" dirty="0">
                <a:solidFill>
                  <a:srgbClr val="0070C0"/>
                </a:solidFill>
              </a:rPr>
              <a:t>9.2 Audit interne (suite)</a:t>
            </a:r>
          </a:p>
          <a:p>
            <a:pPr algn="just">
              <a:spcAft>
                <a:spcPts val="600"/>
              </a:spcAft>
            </a:pPr>
            <a:r>
              <a:rPr lang="fr-FR" sz="2800" b="1" dirty="0"/>
              <a:t>9.2.2(suite) </a:t>
            </a:r>
            <a:r>
              <a:rPr lang="fr-FR" sz="2800" dirty="0"/>
              <a:t>L’organisme doit:</a:t>
            </a:r>
          </a:p>
          <a:p>
            <a:pPr algn="just">
              <a:spcAft>
                <a:spcPts val="600"/>
              </a:spcAft>
            </a:pPr>
            <a:r>
              <a:rPr lang="fr-FR" sz="2800" dirty="0"/>
              <a:t>c) sélectionner des auditeurs et réaliser des audits pour assurer l’objectivité et l’impartialité du processus d’audit;</a:t>
            </a:r>
          </a:p>
          <a:p>
            <a:pPr algn="just">
              <a:spcAft>
                <a:spcPts val="600"/>
              </a:spcAft>
            </a:pPr>
            <a:r>
              <a:rPr lang="fr-FR" sz="2800" dirty="0"/>
              <a:t>d) veiller à ce que les résultats des audits soient rapportés à la direction concernée;</a:t>
            </a:r>
          </a:p>
          <a:p>
            <a:pPr algn="just">
              <a:spcAft>
                <a:spcPts val="600"/>
              </a:spcAft>
            </a:pPr>
            <a:r>
              <a:rPr lang="fr-FR" sz="2800" dirty="0"/>
              <a:t>e) entreprendre sans délai indu la correction et les actions correctives appropriées; et</a:t>
            </a:r>
          </a:p>
          <a:p>
            <a:pPr algn="just">
              <a:spcAft>
                <a:spcPts val="600"/>
              </a:spcAft>
            </a:pPr>
            <a:r>
              <a:rPr lang="fr-FR" sz="2800" dirty="0"/>
              <a:t>f) conserver des informations documentées comme preuves de la mise en œuvre du programme d’audit et des résultats d’audit.</a:t>
            </a:r>
          </a:p>
          <a:p>
            <a:pPr algn="just">
              <a:spcAft>
                <a:spcPts val="600"/>
              </a:spcAft>
            </a:pPr>
            <a:r>
              <a:rPr lang="fr-FR" sz="2800" u="sng" dirty="0"/>
              <a:t>NOTE</a:t>
            </a:r>
            <a:r>
              <a:rPr lang="fr-FR" sz="2800" dirty="0"/>
              <a:t>  Voir l’ISO 19011 pour les lignes directrices.</a:t>
            </a:r>
            <a:endParaRPr lang="fr-FR" sz="28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411952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6" y="1267056"/>
            <a:ext cx="11397797" cy="2831544"/>
          </a:xfrm>
          <a:prstGeom prst="rect">
            <a:avLst/>
          </a:prstGeom>
          <a:noFill/>
        </p:spPr>
        <p:txBody>
          <a:bodyPr wrap="square" rtlCol="0">
            <a:spAutoFit/>
          </a:bodyPr>
          <a:lstStyle/>
          <a:p>
            <a:pPr algn="just">
              <a:spcAft>
                <a:spcPts val="600"/>
              </a:spcAft>
            </a:pPr>
            <a:r>
              <a:rPr lang="fr-FR" sz="2800" b="1" dirty="0">
                <a:solidFill>
                  <a:srgbClr val="0070C0"/>
                </a:solidFill>
              </a:rPr>
              <a:t>9.3 Revue de direction</a:t>
            </a:r>
          </a:p>
          <a:p>
            <a:pPr algn="just">
              <a:spcAft>
                <a:spcPts val="600"/>
              </a:spcAft>
            </a:pPr>
            <a:r>
              <a:rPr lang="fr-FR" sz="2800" b="1" dirty="0"/>
              <a:t>9.3.1 Généralités</a:t>
            </a:r>
          </a:p>
          <a:p>
            <a:pPr algn="just">
              <a:spcAft>
                <a:spcPts val="600"/>
              </a:spcAft>
            </a:pPr>
            <a:r>
              <a:rPr lang="fr-FR" sz="2800" dirty="0"/>
              <a:t>A des intervalles planifiés, la direction doit procéder à la revue du système de management de la qualité mis en place par l’organisme, afin de s’assurer qu’il est toujours approprié, adapté, efficace et en accord avec l’orientation stratégique de l’organisme.</a:t>
            </a:r>
            <a:endParaRPr lang="fr-FR" sz="28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152146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3" y="1267054"/>
            <a:ext cx="11359161" cy="3416320"/>
          </a:xfrm>
          <a:prstGeom prst="rect">
            <a:avLst/>
          </a:prstGeom>
          <a:noFill/>
        </p:spPr>
        <p:txBody>
          <a:bodyPr wrap="square" rtlCol="0">
            <a:spAutoFit/>
          </a:bodyPr>
          <a:lstStyle/>
          <a:p>
            <a:pPr algn="just">
              <a:spcAft>
                <a:spcPts val="600"/>
              </a:spcAft>
            </a:pPr>
            <a:r>
              <a:rPr lang="fr-FR" sz="2800" b="1" dirty="0">
                <a:solidFill>
                  <a:srgbClr val="0070C0"/>
                </a:solidFill>
              </a:rPr>
              <a:t>9.3 Revue de direction (suite)</a:t>
            </a:r>
          </a:p>
          <a:p>
            <a:pPr algn="just">
              <a:spcAft>
                <a:spcPts val="600"/>
              </a:spcAft>
            </a:pPr>
            <a:r>
              <a:rPr lang="fr-FR" sz="2800" b="1" dirty="0"/>
              <a:t>9.3.2 Éléments d’entrée de la revue de direction</a:t>
            </a:r>
          </a:p>
          <a:p>
            <a:pPr algn="just">
              <a:spcAft>
                <a:spcPts val="600"/>
              </a:spcAft>
            </a:pPr>
            <a:r>
              <a:rPr lang="fr-FR" sz="2800" dirty="0"/>
              <a:t>La revue de direction doit être planifiée et réalisée en prenant en compte:</a:t>
            </a:r>
          </a:p>
          <a:p>
            <a:pPr algn="just">
              <a:spcAft>
                <a:spcPts val="600"/>
              </a:spcAft>
            </a:pPr>
            <a:r>
              <a:rPr lang="fr-FR" sz="2800" dirty="0"/>
              <a:t>a) l’état d’avancement des actions décidées à l’issue des revues de direction précédentes;</a:t>
            </a:r>
          </a:p>
          <a:p>
            <a:r>
              <a:rPr lang="fr-FR" sz="2800" dirty="0"/>
              <a:t>b) les modifications des enjeux externes et internes pertinents pour le système de management de la qualité;</a:t>
            </a:r>
            <a:endParaRPr lang="fr-FR" sz="28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109529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6" y="1270128"/>
            <a:ext cx="11397798" cy="4862870"/>
          </a:xfrm>
          <a:prstGeom prst="rect">
            <a:avLst/>
          </a:prstGeom>
          <a:noFill/>
        </p:spPr>
        <p:txBody>
          <a:bodyPr wrap="square" rtlCol="0">
            <a:spAutoFit/>
          </a:bodyPr>
          <a:lstStyle/>
          <a:p>
            <a:pPr algn="just">
              <a:spcAft>
                <a:spcPts val="600"/>
              </a:spcAft>
            </a:pPr>
            <a:r>
              <a:rPr lang="fr-FR" sz="2800" b="1" dirty="0">
                <a:solidFill>
                  <a:srgbClr val="0070C0"/>
                </a:solidFill>
              </a:rPr>
              <a:t>9.3 Revue de direction (suite)</a:t>
            </a:r>
          </a:p>
          <a:p>
            <a:pPr algn="just">
              <a:spcAft>
                <a:spcPts val="600"/>
              </a:spcAft>
            </a:pPr>
            <a:r>
              <a:rPr lang="fr-FR" sz="2800" b="1" dirty="0"/>
              <a:t>9.3.2 Éléments d’entrée de la revue de direction (suite)</a:t>
            </a:r>
          </a:p>
          <a:p>
            <a:pPr algn="just">
              <a:spcAft>
                <a:spcPts val="600"/>
              </a:spcAft>
            </a:pPr>
            <a:r>
              <a:rPr lang="fr-FR" sz="2800" dirty="0"/>
              <a:t>c) les informations sur la performance et l’efficacité du système de management de la qualité, y compris les tendances concernant:</a:t>
            </a:r>
          </a:p>
          <a:p>
            <a:pPr algn="just">
              <a:spcAft>
                <a:spcPts val="600"/>
              </a:spcAft>
            </a:pPr>
            <a:r>
              <a:rPr lang="fr-FR" sz="2800" dirty="0"/>
              <a:t>      1) la satisfaction des clients et les retours d’information des parties intéressées pertinentes;</a:t>
            </a:r>
          </a:p>
          <a:p>
            <a:pPr algn="just">
              <a:spcAft>
                <a:spcPts val="600"/>
              </a:spcAft>
            </a:pPr>
            <a:r>
              <a:rPr lang="fr-FR" sz="2800" dirty="0"/>
              <a:t>      2) le degré de réalisation des objectifs qualité;</a:t>
            </a:r>
          </a:p>
          <a:p>
            <a:pPr algn="just">
              <a:spcAft>
                <a:spcPts val="600"/>
              </a:spcAft>
            </a:pPr>
            <a:r>
              <a:rPr lang="fr-FR" sz="2800" dirty="0"/>
              <a:t>      3) la performance des processus et la conformité des produits et services;</a:t>
            </a:r>
          </a:p>
          <a:p>
            <a:pPr algn="just">
              <a:spcAft>
                <a:spcPts val="600"/>
              </a:spcAft>
            </a:pPr>
            <a:r>
              <a:rPr lang="fr-FR" sz="2800" dirty="0"/>
              <a:t>      </a:t>
            </a:r>
            <a:endParaRPr lang="fr-FR" sz="28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12346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34856" y="1270128"/>
            <a:ext cx="11397798" cy="3062377"/>
          </a:xfrm>
          <a:prstGeom prst="rect">
            <a:avLst/>
          </a:prstGeom>
          <a:noFill/>
        </p:spPr>
        <p:txBody>
          <a:bodyPr wrap="square" rtlCol="0">
            <a:spAutoFit/>
          </a:bodyPr>
          <a:lstStyle/>
          <a:p>
            <a:pPr algn="just">
              <a:spcAft>
                <a:spcPts val="600"/>
              </a:spcAft>
            </a:pPr>
            <a:r>
              <a:rPr lang="fr-FR" sz="2800" b="1" dirty="0">
                <a:solidFill>
                  <a:srgbClr val="0070C0"/>
                </a:solidFill>
              </a:rPr>
              <a:t>9.3 Revue de direction (suite)</a:t>
            </a:r>
          </a:p>
          <a:p>
            <a:pPr algn="just">
              <a:spcAft>
                <a:spcPts val="600"/>
              </a:spcAft>
            </a:pPr>
            <a:r>
              <a:rPr lang="fr-FR" sz="2800" b="1" dirty="0"/>
              <a:t>9.3.2 Éléments d’entrée de la revue de direction (suite)</a:t>
            </a:r>
          </a:p>
          <a:p>
            <a:pPr algn="just">
              <a:spcAft>
                <a:spcPts val="600"/>
              </a:spcAft>
            </a:pPr>
            <a:r>
              <a:rPr lang="fr-FR" sz="2800" dirty="0"/>
              <a:t>      4) les non-conformités et les actions correctives;</a:t>
            </a:r>
          </a:p>
          <a:p>
            <a:pPr algn="just">
              <a:spcAft>
                <a:spcPts val="600"/>
              </a:spcAft>
            </a:pPr>
            <a:r>
              <a:rPr lang="fr-FR" sz="2800" dirty="0"/>
              <a:t>      5) les résultats de la surveillance et de la mesure;</a:t>
            </a:r>
          </a:p>
          <a:p>
            <a:pPr algn="just">
              <a:spcAft>
                <a:spcPts val="600"/>
              </a:spcAft>
            </a:pPr>
            <a:r>
              <a:rPr lang="fr-FR" sz="2800" dirty="0"/>
              <a:t>      6) les résultats d’audit; et</a:t>
            </a:r>
          </a:p>
          <a:p>
            <a:pPr algn="just">
              <a:spcAft>
                <a:spcPts val="600"/>
              </a:spcAft>
            </a:pPr>
            <a:r>
              <a:rPr lang="fr-FR" sz="2800" dirty="0"/>
              <a:t>      7) les performances des prestataires externes;</a:t>
            </a:r>
            <a:endParaRPr lang="fr-FR" sz="2800" b="1" dirty="0">
              <a:solidFill>
                <a:srgbClr val="0070C0"/>
              </a:solidFill>
            </a:endParaRPr>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3704452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3" y="1254179"/>
            <a:ext cx="11397798" cy="5370701"/>
          </a:xfrm>
          <a:prstGeom prst="rect">
            <a:avLst/>
          </a:prstGeom>
          <a:noFill/>
        </p:spPr>
        <p:txBody>
          <a:bodyPr wrap="square" rtlCol="0">
            <a:spAutoFit/>
          </a:bodyPr>
          <a:lstStyle/>
          <a:p>
            <a:pPr algn="just">
              <a:spcAft>
                <a:spcPts val="600"/>
              </a:spcAft>
            </a:pPr>
            <a:r>
              <a:rPr lang="fr-FR" sz="2800" b="1" dirty="0">
                <a:solidFill>
                  <a:srgbClr val="0070C0"/>
                </a:solidFill>
              </a:rPr>
              <a:t>9.3 Revue de direction (suite)</a:t>
            </a:r>
          </a:p>
          <a:p>
            <a:pPr algn="just">
              <a:spcAft>
                <a:spcPts val="600"/>
              </a:spcAft>
            </a:pPr>
            <a:r>
              <a:rPr lang="fr-FR" sz="2800" b="1" dirty="0"/>
              <a:t>9.3.3 Éléments de sortie de la revue de direction</a:t>
            </a:r>
          </a:p>
          <a:p>
            <a:pPr algn="just">
              <a:spcAft>
                <a:spcPts val="600"/>
              </a:spcAft>
            </a:pPr>
            <a:r>
              <a:rPr lang="fr-FR" sz="2800" dirty="0"/>
              <a:t>Les éléments de sortie de la revue de direction doivent inclure les décisions et actions relatives aux:</a:t>
            </a:r>
          </a:p>
          <a:p>
            <a:pPr algn="just">
              <a:spcAft>
                <a:spcPts val="600"/>
              </a:spcAft>
            </a:pPr>
            <a:r>
              <a:rPr lang="fr-FR" sz="2800" dirty="0"/>
              <a:t>a) opportunités d’amélioration;</a:t>
            </a:r>
          </a:p>
          <a:p>
            <a:pPr algn="just">
              <a:spcAft>
                <a:spcPts val="600"/>
              </a:spcAft>
            </a:pPr>
            <a:r>
              <a:rPr lang="fr-FR" sz="2800" dirty="0"/>
              <a:t>b) besoins de changements à apporter au système de management de la qualité;</a:t>
            </a:r>
          </a:p>
          <a:p>
            <a:pPr algn="just">
              <a:spcAft>
                <a:spcPts val="600"/>
              </a:spcAft>
            </a:pPr>
            <a:r>
              <a:rPr lang="fr-FR" sz="2800" dirty="0"/>
              <a:t>c) besoins en ressources.</a:t>
            </a:r>
          </a:p>
          <a:p>
            <a:pPr algn="just">
              <a:spcAft>
                <a:spcPts val="600"/>
              </a:spcAft>
            </a:pPr>
            <a:r>
              <a:rPr lang="fr-FR" sz="2800" dirty="0"/>
              <a:t>L’organisme doit conserver des informations documentées comme preuves des éléments de sortie des</a:t>
            </a:r>
          </a:p>
          <a:p>
            <a:pPr algn="just">
              <a:spcAft>
                <a:spcPts val="600"/>
              </a:spcAft>
            </a:pPr>
            <a:r>
              <a:rPr lang="fr-FR" sz="2800" dirty="0"/>
              <a:t>revues de direction.</a:t>
            </a:r>
            <a:endParaRPr lang="fr-FR" sz="2800" b="1" dirty="0"/>
          </a:p>
        </p:txBody>
      </p:sp>
      <p:sp>
        <p:nvSpPr>
          <p:cNvPr id="4" name="Titre 1"/>
          <p:cNvSpPr txBox="1">
            <a:spLocks/>
          </p:cNvSpPr>
          <p:nvPr/>
        </p:nvSpPr>
        <p:spPr>
          <a:xfrm>
            <a:off x="1777286" y="532957"/>
            <a:ext cx="9182636"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9 EVALUATION DES PERFORMANCES </a:t>
            </a:r>
          </a:p>
        </p:txBody>
      </p:sp>
    </p:spTree>
    <p:extLst>
      <p:ext uri="{BB962C8B-B14F-4D97-AF65-F5344CB8AC3E}">
        <p14:creationId xmlns:p14="http://schemas.microsoft.com/office/powerpoint/2010/main" val="118501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3696239" y="520079"/>
            <a:ext cx="4687909"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10 AMÉLIORATION</a:t>
            </a:r>
          </a:p>
        </p:txBody>
      </p:sp>
      <p:sp>
        <p:nvSpPr>
          <p:cNvPr id="3" name="ZoneTexte 2"/>
          <p:cNvSpPr txBox="1"/>
          <p:nvPr/>
        </p:nvSpPr>
        <p:spPr>
          <a:xfrm>
            <a:off x="347735" y="1254173"/>
            <a:ext cx="11372040" cy="4355038"/>
          </a:xfrm>
          <a:prstGeom prst="rect">
            <a:avLst/>
          </a:prstGeom>
          <a:noFill/>
        </p:spPr>
        <p:txBody>
          <a:bodyPr wrap="square" rtlCol="0">
            <a:spAutoFit/>
          </a:bodyPr>
          <a:lstStyle/>
          <a:p>
            <a:pPr algn="just">
              <a:spcAft>
                <a:spcPts val="600"/>
              </a:spcAft>
            </a:pPr>
            <a:r>
              <a:rPr lang="fr-FR" sz="2800" b="1" dirty="0">
                <a:solidFill>
                  <a:srgbClr val="0070C0"/>
                </a:solidFill>
              </a:rPr>
              <a:t>10.1 Généralités</a:t>
            </a:r>
          </a:p>
          <a:p>
            <a:pPr algn="just">
              <a:spcAft>
                <a:spcPts val="600"/>
              </a:spcAft>
            </a:pPr>
            <a:r>
              <a:rPr lang="fr-FR" sz="2800" dirty="0"/>
              <a:t>L’organisme doit déterminer et sélectionner les opportunités d’amélioration et entreprendre toutes les actions nécessaires pour satisfaire aux exigences du client et accroître la satisfaction du client.</a:t>
            </a:r>
          </a:p>
          <a:p>
            <a:pPr algn="just">
              <a:spcAft>
                <a:spcPts val="600"/>
              </a:spcAft>
            </a:pPr>
            <a:r>
              <a:rPr lang="fr-FR" sz="2800" dirty="0"/>
              <a:t>Cela doit inclure:</a:t>
            </a:r>
          </a:p>
          <a:p>
            <a:pPr algn="just">
              <a:spcAft>
                <a:spcPts val="600"/>
              </a:spcAft>
            </a:pPr>
            <a:endParaRPr lang="fr-FR" sz="2800" dirty="0"/>
          </a:p>
          <a:p>
            <a:pPr algn="just">
              <a:spcAft>
                <a:spcPts val="600"/>
              </a:spcAft>
            </a:pPr>
            <a:r>
              <a:rPr lang="fr-FR" sz="2800" dirty="0"/>
              <a:t>a) l’amélioration des produits et services afin de satisfaire aux exigences et de prendre en compte les besoins et attentes futurs;</a:t>
            </a:r>
          </a:p>
          <a:p>
            <a:pPr algn="just">
              <a:spcAft>
                <a:spcPts val="600"/>
              </a:spcAft>
            </a:pPr>
            <a:r>
              <a:rPr lang="fr-FR" sz="2800" dirty="0"/>
              <a:t>b) la correction, la prévention ou la réduction des effets indésirables;</a:t>
            </a:r>
            <a:endParaRPr lang="fr-FR" sz="2800" b="1" dirty="0"/>
          </a:p>
        </p:txBody>
      </p:sp>
    </p:spTree>
    <p:extLst>
      <p:ext uri="{BB962C8B-B14F-4D97-AF65-F5344CB8AC3E}">
        <p14:creationId xmlns:p14="http://schemas.microsoft.com/office/powerpoint/2010/main" val="389653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09098" y="1241297"/>
            <a:ext cx="11423556" cy="3339376"/>
          </a:xfrm>
          <a:prstGeom prst="rect">
            <a:avLst/>
          </a:prstGeom>
          <a:noFill/>
        </p:spPr>
        <p:txBody>
          <a:bodyPr wrap="square" rtlCol="0">
            <a:spAutoFit/>
          </a:bodyPr>
          <a:lstStyle/>
          <a:p>
            <a:pPr algn="just">
              <a:spcAft>
                <a:spcPts val="600"/>
              </a:spcAft>
            </a:pPr>
            <a:r>
              <a:rPr lang="fr-FR" sz="2800" b="1" dirty="0">
                <a:solidFill>
                  <a:srgbClr val="0070C0"/>
                </a:solidFill>
              </a:rPr>
              <a:t>10.1 Généralités (suite)</a:t>
            </a:r>
          </a:p>
          <a:p>
            <a:pPr algn="just">
              <a:spcAft>
                <a:spcPts val="600"/>
              </a:spcAft>
            </a:pPr>
            <a:r>
              <a:rPr lang="fr-FR" sz="2800" dirty="0"/>
              <a:t>c) l’amélioration de la performance et de l’efficacité du système de management de la qualité.</a:t>
            </a:r>
          </a:p>
          <a:p>
            <a:pPr algn="just">
              <a:spcAft>
                <a:spcPts val="600"/>
              </a:spcAft>
            </a:pPr>
            <a:endParaRPr lang="fr-FR" sz="2800" dirty="0"/>
          </a:p>
          <a:p>
            <a:pPr algn="just">
              <a:spcAft>
                <a:spcPts val="600"/>
              </a:spcAft>
            </a:pPr>
            <a:r>
              <a:rPr lang="fr-FR" sz="2800" u="sng" dirty="0"/>
              <a:t>NOTE</a:t>
            </a:r>
            <a:r>
              <a:rPr lang="fr-FR" sz="2800" dirty="0"/>
              <a:t> Les exemples d’amélioration peuvent inclure une correction, une action corrective, une amélioration continue, un changement par rupture, une innovation et une réorganisation.</a:t>
            </a:r>
            <a:endParaRPr lang="fr-FR" sz="2800" b="1" dirty="0"/>
          </a:p>
        </p:txBody>
      </p:sp>
      <p:sp>
        <p:nvSpPr>
          <p:cNvPr id="4" name="Titre 1"/>
          <p:cNvSpPr txBox="1">
            <a:spLocks/>
          </p:cNvSpPr>
          <p:nvPr/>
        </p:nvSpPr>
        <p:spPr>
          <a:xfrm>
            <a:off x="3696239" y="520079"/>
            <a:ext cx="4687909"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10 AMÉLIORATION</a:t>
            </a:r>
          </a:p>
        </p:txBody>
      </p:sp>
    </p:spTree>
    <p:extLst>
      <p:ext uri="{BB962C8B-B14F-4D97-AF65-F5344CB8AC3E}">
        <p14:creationId xmlns:p14="http://schemas.microsoft.com/office/powerpoint/2010/main" val="417078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1976" y="1241297"/>
            <a:ext cx="11423556" cy="3493264"/>
          </a:xfrm>
          <a:prstGeom prst="rect">
            <a:avLst/>
          </a:prstGeom>
          <a:noFill/>
        </p:spPr>
        <p:txBody>
          <a:bodyPr wrap="square" rtlCol="0">
            <a:spAutoFit/>
          </a:bodyPr>
          <a:lstStyle/>
          <a:p>
            <a:pPr algn="just">
              <a:spcAft>
                <a:spcPts val="600"/>
              </a:spcAft>
            </a:pPr>
            <a:r>
              <a:rPr lang="fr-FR" sz="2800" b="1" dirty="0">
                <a:solidFill>
                  <a:srgbClr val="0070C0"/>
                </a:solidFill>
              </a:rPr>
              <a:t>10.2 Non-conformité et action corrective</a:t>
            </a:r>
          </a:p>
          <a:p>
            <a:pPr algn="just">
              <a:spcAft>
                <a:spcPts val="600"/>
              </a:spcAft>
            </a:pPr>
            <a:r>
              <a:rPr lang="fr-FR" sz="2800" b="1" dirty="0"/>
              <a:t>10.2.1 </a:t>
            </a:r>
            <a:r>
              <a:rPr lang="fr-FR" sz="2800" dirty="0"/>
              <a:t>Lorsqu’une non-conformité se produit, y compris celle liée à une réclamation, l’organisme doit:</a:t>
            </a:r>
          </a:p>
          <a:p>
            <a:pPr algn="just">
              <a:spcAft>
                <a:spcPts val="600"/>
              </a:spcAft>
            </a:pPr>
            <a:endParaRPr lang="fr-FR" sz="2800" dirty="0"/>
          </a:p>
          <a:p>
            <a:pPr algn="just">
              <a:spcAft>
                <a:spcPts val="600"/>
              </a:spcAft>
            </a:pPr>
            <a:r>
              <a:rPr lang="fr-FR" sz="2800" dirty="0"/>
              <a:t>a) réagir à la non-conformité, et le cas échéant:</a:t>
            </a:r>
          </a:p>
          <a:p>
            <a:pPr algn="just">
              <a:spcAft>
                <a:spcPts val="600"/>
              </a:spcAft>
            </a:pPr>
            <a:r>
              <a:rPr lang="fr-FR" sz="2800" dirty="0"/>
              <a:t>        1) agir pour la maîtriser et la corriger; et</a:t>
            </a:r>
          </a:p>
          <a:p>
            <a:pPr algn="just">
              <a:spcAft>
                <a:spcPts val="600"/>
              </a:spcAft>
            </a:pPr>
            <a:r>
              <a:rPr lang="fr-FR" sz="2800" dirty="0"/>
              <a:t>        2) prendre en charge les conséquences;</a:t>
            </a:r>
            <a:endParaRPr lang="fr-FR" sz="2800" b="1" dirty="0"/>
          </a:p>
        </p:txBody>
      </p:sp>
      <p:sp>
        <p:nvSpPr>
          <p:cNvPr id="4" name="Titre 1"/>
          <p:cNvSpPr txBox="1">
            <a:spLocks/>
          </p:cNvSpPr>
          <p:nvPr/>
        </p:nvSpPr>
        <p:spPr>
          <a:xfrm>
            <a:off x="3696239" y="520079"/>
            <a:ext cx="4687909"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10 AMÉLIORATION</a:t>
            </a:r>
          </a:p>
        </p:txBody>
      </p:sp>
    </p:spTree>
    <p:extLst>
      <p:ext uri="{BB962C8B-B14F-4D97-AF65-F5344CB8AC3E}">
        <p14:creationId xmlns:p14="http://schemas.microsoft.com/office/powerpoint/2010/main" val="349646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60614" y="1251714"/>
            <a:ext cx="11372040" cy="4431983"/>
          </a:xfrm>
          <a:prstGeom prst="rect">
            <a:avLst/>
          </a:prstGeom>
          <a:noFill/>
        </p:spPr>
        <p:txBody>
          <a:bodyPr wrap="square" rtlCol="0">
            <a:spAutoFit/>
          </a:bodyPr>
          <a:lstStyle/>
          <a:p>
            <a:pPr algn="just">
              <a:spcAft>
                <a:spcPts val="600"/>
              </a:spcAft>
            </a:pPr>
            <a:r>
              <a:rPr lang="fr-FR" sz="2800" b="1" dirty="0">
                <a:solidFill>
                  <a:srgbClr val="0070C0"/>
                </a:solidFill>
              </a:rPr>
              <a:t>10.2 Non-conformité et action corrective</a:t>
            </a:r>
          </a:p>
          <a:p>
            <a:pPr algn="just">
              <a:spcAft>
                <a:spcPts val="600"/>
              </a:spcAft>
            </a:pPr>
            <a:r>
              <a:rPr lang="fr-FR" sz="2800" b="1" dirty="0"/>
              <a:t>10.2.1(suite) </a:t>
            </a:r>
          </a:p>
          <a:p>
            <a:pPr algn="just">
              <a:spcAft>
                <a:spcPts val="600"/>
              </a:spcAft>
            </a:pPr>
            <a:r>
              <a:rPr lang="fr-FR" sz="2800" dirty="0"/>
              <a:t>b) évaluer s’il est nécessaire de mener une action pour éliminer la ou les causes de la non-conformité,</a:t>
            </a:r>
          </a:p>
          <a:p>
            <a:pPr algn="just">
              <a:spcAft>
                <a:spcPts val="600"/>
              </a:spcAft>
            </a:pPr>
            <a:r>
              <a:rPr lang="fr-FR" sz="2800" dirty="0"/>
              <a:t>afin qu’elle ne se reproduise pas ou n’apparaisse pas ailleurs, en:</a:t>
            </a:r>
          </a:p>
          <a:p>
            <a:pPr algn="just">
              <a:spcAft>
                <a:spcPts val="600"/>
              </a:spcAft>
            </a:pPr>
            <a:r>
              <a:rPr lang="fr-FR" sz="2800" dirty="0"/>
              <a:t>      1) effectuant la revue et analysant la non-conformité;</a:t>
            </a:r>
          </a:p>
          <a:p>
            <a:pPr algn="just">
              <a:spcAft>
                <a:spcPts val="600"/>
              </a:spcAft>
            </a:pPr>
            <a:r>
              <a:rPr lang="fr-FR" sz="2800" dirty="0"/>
              <a:t>      2) recherchant et analysant les causes de la non-conformité; et</a:t>
            </a:r>
          </a:p>
          <a:p>
            <a:pPr algn="just">
              <a:spcAft>
                <a:spcPts val="600"/>
              </a:spcAft>
            </a:pPr>
            <a:r>
              <a:rPr lang="fr-FR" sz="2800" dirty="0"/>
              <a:t>      3) recherchant si des non-conformités similaires existent ou pourraient éventuellement se produire;</a:t>
            </a:r>
            <a:endParaRPr lang="fr-FR" sz="2800" b="1" dirty="0"/>
          </a:p>
        </p:txBody>
      </p:sp>
      <p:sp>
        <p:nvSpPr>
          <p:cNvPr id="4" name="Titre 1"/>
          <p:cNvSpPr txBox="1">
            <a:spLocks/>
          </p:cNvSpPr>
          <p:nvPr/>
        </p:nvSpPr>
        <p:spPr>
          <a:xfrm>
            <a:off x="3696239" y="520079"/>
            <a:ext cx="4687909"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10 AMÉLIORATION</a:t>
            </a:r>
          </a:p>
        </p:txBody>
      </p:sp>
    </p:spTree>
    <p:extLst>
      <p:ext uri="{BB962C8B-B14F-4D97-AF65-F5344CB8AC3E}">
        <p14:creationId xmlns:p14="http://schemas.microsoft.com/office/powerpoint/2010/main" val="3552251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09098" y="1249252"/>
            <a:ext cx="11397798" cy="4939814"/>
          </a:xfrm>
          <a:prstGeom prst="rect">
            <a:avLst/>
          </a:prstGeom>
          <a:noFill/>
        </p:spPr>
        <p:txBody>
          <a:bodyPr wrap="square" rtlCol="0">
            <a:spAutoFit/>
          </a:bodyPr>
          <a:lstStyle/>
          <a:p>
            <a:pPr algn="just">
              <a:spcAft>
                <a:spcPts val="600"/>
              </a:spcAft>
            </a:pPr>
            <a:r>
              <a:rPr lang="fr-FR" sz="2800" b="1" dirty="0">
                <a:solidFill>
                  <a:srgbClr val="0070C0"/>
                </a:solidFill>
              </a:rPr>
              <a:t>10.2 Non-conformité et action corrective</a:t>
            </a:r>
          </a:p>
          <a:p>
            <a:pPr algn="just">
              <a:spcAft>
                <a:spcPts val="600"/>
              </a:spcAft>
            </a:pPr>
            <a:r>
              <a:rPr lang="fr-FR" sz="2800" b="1" dirty="0"/>
              <a:t>10.2.1(suite) </a:t>
            </a:r>
          </a:p>
          <a:p>
            <a:pPr algn="just">
              <a:spcAft>
                <a:spcPts val="600"/>
              </a:spcAft>
            </a:pPr>
            <a:r>
              <a:rPr lang="fr-FR" sz="2800" dirty="0"/>
              <a:t>c) mettre en œuvre toutes les actions requises;</a:t>
            </a:r>
          </a:p>
          <a:p>
            <a:pPr algn="just">
              <a:spcAft>
                <a:spcPts val="600"/>
              </a:spcAft>
            </a:pPr>
            <a:r>
              <a:rPr lang="fr-FR" sz="2800" dirty="0"/>
              <a:t>d) examiner l’efficacité de toute action corrective mise en œuvre;</a:t>
            </a:r>
          </a:p>
          <a:p>
            <a:pPr algn="just">
              <a:spcAft>
                <a:spcPts val="600"/>
              </a:spcAft>
            </a:pPr>
            <a:r>
              <a:rPr lang="fr-FR" sz="2800" dirty="0"/>
              <a:t>e) mettre à jour les risques et opportunités déterminés durant la planification, si nécessaire; et</a:t>
            </a:r>
          </a:p>
          <a:p>
            <a:pPr algn="just">
              <a:spcAft>
                <a:spcPts val="600"/>
              </a:spcAft>
            </a:pPr>
            <a:r>
              <a:rPr lang="fr-FR" sz="2800" dirty="0"/>
              <a:t>f) modifier, si nécessaire, le système de management de la qualité.</a:t>
            </a:r>
          </a:p>
          <a:p>
            <a:pPr algn="just">
              <a:spcAft>
                <a:spcPts val="600"/>
              </a:spcAft>
            </a:pPr>
            <a:endParaRPr lang="fr-FR" sz="2800" dirty="0"/>
          </a:p>
          <a:p>
            <a:pPr algn="just">
              <a:spcAft>
                <a:spcPts val="600"/>
              </a:spcAft>
            </a:pPr>
            <a:r>
              <a:rPr lang="fr-FR" sz="2800" dirty="0"/>
              <a:t>Les actions correctives doivent être appropriées aux conséquences des non-conformités rencontrées.</a:t>
            </a:r>
            <a:endParaRPr lang="fr-FR" sz="2800" b="1" dirty="0"/>
          </a:p>
        </p:txBody>
      </p:sp>
      <p:sp>
        <p:nvSpPr>
          <p:cNvPr id="4" name="Titre 1"/>
          <p:cNvSpPr txBox="1">
            <a:spLocks/>
          </p:cNvSpPr>
          <p:nvPr/>
        </p:nvSpPr>
        <p:spPr>
          <a:xfrm>
            <a:off x="3696239" y="520079"/>
            <a:ext cx="4687909"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10 AMÉLIORATION</a:t>
            </a:r>
          </a:p>
        </p:txBody>
      </p:sp>
    </p:spTree>
    <p:extLst>
      <p:ext uri="{BB962C8B-B14F-4D97-AF65-F5344CB8AC3E}">
        <p14:creationId xmlns:p14="http://schemas.microsoft.com/office/powerpoint/2010/main" val="4141668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1978" y="1254175"/>
            <a:ext cx="11423554" cy="2831544"/>
          </a:xfrm>
          <a:prstGeom prst="rect">
            <a:avLst/>
          </a:prstGeom>
          <a:noFill/>
        </p:spPr>
        <p:txBody>
          <a:bodyPr wrap="square" rtlCol="0">
            <a:spAutoFit/>
          </a:bodyPr>
          <a:lstStyle/>
          <a:p>
            <a:pPr algn="just">
              <a:spcAft>
                <a:spcPts val="600"/>
              </a:spcAft>
            </a:pPr>
            <a:r>
              <a:rPr lang="fr-FR" sz="2800" b="1" dirty="0">
                <a:solidFill>
                  <a:srgbClr val="0070C0"/>
                </a:solidFill>
              </a:rPr>
              <a:t>10.2 Non-conformité et action corrective (suite)</a:t>
            </a:r>
          </a:p>
          <a:p>
            <a:pPr algn="just">
              <a:spcAft>
                <a:spcPts val="600"/>
              </a:spcAft>
            </a:pPr>
            <a:r>
              <a:rPr lang="fr-FR" sz="2800" b="1" dirty="0"/>
              <a:t>10.2.2 </a:t>
            </a:r>
            <a:r>
              <a:rPr lang="fr-FR" sz="2800" dirty="0"/>
              <a:t>L’organisme doit conserver des informations documentées comme preuves:</a:t>
            </a:r>
          </a:p>
          <a:p>
            <a:r>
              <a:rPr lang="fr-FR" sz="2800" dirty="0"/>
              <a:t>a) de la nature des non-conformités et de toute action menée ultérieurement; et</a:t>
            </a:r>
          </a:p>
          <a:p>
            <a:r>
              <a:rPr lang="fr-FR" sz="2800" dirty="0"/>
              <a:t>b) des résultats de toute action corrective.</a:t>
            </a:r>
            <a:endParaRPr lang="fr-FR" sz="2800" b="1" dirty="0"/>
          </a:p>
        </p:txBody>
      </p:sp>
      <p:sp>
        <p:nvSpPr>
          <p:cNvPr id="4" name="Titre 1"/>
          <p:cNvSpPr txBox="1">
            <a:spLocks/>
          </p:cNvSpPr>
          <p:nvPr/>
        </p:nvSpPr>
        <p:spPr>
          <a:xfrm>
            <a:off x="3696239" y="520079"/>
            <a:ext cx="4687909"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10 AMÉLIORATION</a:t>
            </a:r>
          </a:p>
        </p:txBody>
      </p:sp>
    </p:spTree>
    <p:extLst>
      <p:ext uri="{BB962C8B-B14F-4D97-AF65-F5344CB8AC3E}">
        <p14:creationId xmlns:p14="http://schemas.microsoft.com/office/powerpoint/2010/main" val="97887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09097" y="1262128"/>
            <a:ext cx="11410677" cy="3770263"/>
          </a:xfrm>
          <a:prstGeom prst="rect">
            <a:avLst/>
          </a:prstGeom>
          <a:noFill/>
        </p:spPr>
        <p:txBody>
          <a:bodyPr wrap="square" rtlCol="0">
            <a:spAutoFit/>
          </a:bodyPr>
          <a:lstStyle/>
          <a:p>
            <a:pPr algn="just">
              <a:spcAft>
                <a:spcPts val="600"/>
              </a:spcAft>
            </a:pPr>
            <a:r>
              <a:rPr lang="fr-FR" sz="2800" b="1" dirty="0">
                <a:solidFill>
                  <a:srgbClr val="0070C0"/>
                </a:solidFill>
              </a:rPr>
              <a:t>10.3 Amélioration continue</a:t>
            </a:r>
          </a:p>
          <a:p>
            <a:pPr algn="just">
              <a:spcAft>
                <a:spcPts val="600"/>
              </a:spcAft>
            </a:pPr>
            <a:r>
              <a:rPr lang="fr-FR" sz="2800" dirty="0"/>
              <a:t>L’organisme doit améliorer en continu la pertinence, l’adéquation et l’efficacité du système de management de la qualité.</a:t>
            </a:r>
          </a:p>
          <a:p>
            <a:pPr algn="just">
              <a:spcAft>
                <a:spcPts val="600"/>
              </a:spcAft>
            </a:pPr>
            <a:endParaRPr lang="fr-FR" sz="2800" b="1" dirty="0"/>
          </a:p>
          <a:p>
            <a:pPr algn="just">
              <a:spcAft>
                <a:spcPts val="600"/>
              </a:spcAft>
            </a:pPr>
            <a:r>
              <a:rPr lang="fr-FR" sz="2800" dirty="0"/>
              <a:t>L’organisme doit prendre en compte les résultats de l’analyse et de l’évaluation ainsi que les éléments de sortie de la revue de direction pour déterminer s’il existe des besoins ou des opportunités à considérer dans le cadre de l’amélioration continue.</a:t>
            </a:r>
            <a:endParaRPr lang="fr-FR" sz="2800" b="1" dirty="0"/>
          </a:p>
        </p:txBody>
      </p:sp>
      <p:sp>
        <p:nvSpPr>
          <p:cNvPr id="4" name="Titre 1"/>
          <p:cNvSpPr txBox="1">
            <a:spLocks/>
          </p:cNvSpPr>
          <p:nvPr/>
        </p:nvSpPr>
        <p:spPr>
          <a:xfrm>
            <a:off x="3696239" y="520079"/>
            <a:ext cx="4687909" cy="76780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cap="none" dirty="0">
                <a:solidFill>
                  <a:schemeClr val="accent1">
                    <a:lumMod val="75000"/>
                  </a:schemeClr>
                </a:solidFill>
              </a:rPr>
              <a:t>10 AMÉLIORATION</a:t>
            </a:r>
          </a:p>
        </p:txBody>
      </p:sp>
    </p:spTree>
    <p:extLst>
      <p:ext uri="{BB962C8B-B14F-4D97-AF65-F5344CB8AC3E}">
        <p14:creationId xmlns:p14="http://schemas.microsoft.com/office/powerpoint/2010/main" val="124587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469431" y="603871"/>
            <a:ext cx="2334729" cy="676289"/>
          </a:xfrm>
        </p:spPr>
        <p:txBody>
          <a:bodyPr/>
          <a:lstStyle/>
          <a:p>
            <a:r>
              <a:rPr lang="fr-FR" dirty="0"/>
              <a:t>Résumé</a:t>
            </a:r>
          </a:p>
        </p:txBody>
      </p:sp>
      <p:pic>
        <p:nvPicPr>
          <p:cNvPr id="4" name="Image 3"/>
          <p:cNvPicPr>
            <a:picLocks noChangeAspect="1"/>
          </p:cNvPicPr>
          <p:nvPr/>
        </p:nvPicPr>
        <p:blipFill rotWithShape="1">
          <a:blip r:embed="rId2"/>
          <a:srcRect l="30273" t="40889" r="30545" b="21110"/>
          <a:stretch/>
        </p:blipFill>
        <p:spPr>
          <a:xfrm>
            <a:off x="289560" y="1280160"/>
            <a:ext cx="11612880" cy="5301933"/>
          </a:xfrm>
          <a:prstGeom prst="rect">
            <a:avLst/>
          </a:prstGeom>
        </p:spPr>
      </p:pic>
    </p:spTree>
    <p:extLst>
      <p:ext uri="{BB962C8B-B14F-4D97-AF65-F5344CB8AC3E}">
        <p14:creationId xmlns:p14="http://schemas.microsoft.com/office/powerpoint/2010/main" val="320226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Dividende">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TM03457464[[fn=Dividende]]</Template>
  <TotalTime>1935</TotalTime>
  <Words>12662</Words>
  <Application>Microsoft Office PowerPoint</Application>
  <PresentationFormat>Grand écran</PresentationFormat>
  <Paragraphs>1281</Paragraphs>
  <Slides>170</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170</vt:i4>
      </vt:variant>
    </vt:vector>
  </HeadingPairs>
  <TitlesOfParts>
    <vt:vector size="177" baseType="lpstr">
      <vt:lpstr>Calibri</vt:lpstr>
      <vt:lpstr>Courier New</vt:lpstr>
      <vt:lpstr>Gill Sans MT</vt:lpstr>
      <vt:lpstr>Times New Roman</vt:lpstr>
      <vt:lpstr>Wingdings</vt:lpstr>
      <vt:lpstr>Wingdings 2</vt:lpstr>
      <vt:lpstr>Dividende</vt:lpstr>
      <vt:lpstr>   Management de la Qualité Les exigences de la Norme            ISO 9001:2015</vt:lpstr>
      <vt:lpstr>PRINCIPALES ÉVOLUTIONS</vt:lpstr>
      <vt:lpstr>Présentation PowerPoint</vt:lpstr>
      <vt:lpstr>Présentation PowerPoint</vt:lpstr>
      <vt:lpstr>Présentation PowerPoint</vt:lpstr>
      <vt:lpstr>Présentation PowerPoint</vt:lpstr>
      <vt:lpstr>NOUVELLE STRUCTURE DE LA NORME</vt:lpstr>
      <vt:lpstr>PRINCIPALES ÉVOLUTIONS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Exigences de la norme ISO 9001 : 2015</vt:lpstr>
      <vt:lpstr>SOMMAIRE</vt:lpstr>
      <vt:lpstr>SOMMAIRE</vt:lpstr>
      <vt:lpstr>SOMMAIRE</vt:lpstr>
      <vt:lpstr>SOMMAIRE</vt:lpstr>
      <vt:lpstr>SOMMAIRE</vt:lpstr>
      <vt:lpstr>SOMMAIRE</vt:lpstr>
      <vt:lpstr>SOMMAIRE</vt:lpstr>
      <vt:lpstr>SOMMAIRE</vt:lpstr>
      <vt:lpstr>SOMMAIRE</vt:lpstr>
      <vt:lpstr>SOMMAIRE</vt:lpstr>
      <vt:lpstr>SOMMAIRE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Résumé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exigences de la norme ISO 9001:2015</dc:title>
  <dc:creator>NADIA</dc:creator>
  <cp:lastModifiedBy>ABDALLAH SAOUDI</cp:lastModifiedBy>
  <cp:revision>373</cp:revision>
  <dcterms:created xsi:type="dcterms:W3CDTF">2015-12-30T13:47:16Z</dcterms:created>
  <dcterms:modified xsi:type="dcterms:W3CDTF">2025-11-11T17:30:30Z</dcterms:modified>
</cp:coreProperties>
</file>